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0" r:id="rId3"/>
    <p:sldId id="261" r:id="rId4"/>
    <p:sldId id="279" r:id="rId5"/>
    <p:sldId id="262" r:id="rId6"/>
    <p:sldId id="265" r:id="rId7"/>
    <p:sldId id="257" r:id="rId8"/>
    <p:sldId id="281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EA1D3-09EC-4D63-A4CB-4727728ED4B7}" type="datetimeFigureOut">
              <a:rPr lang="pt-BR" smtClean="0"/>
              <a:pPr/>
              <a:t>22/03/2010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925B6-89C9-4040-B287-6D543B0E6E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25B6-89C9-4040-B287-6D543B0E6EBD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925B6-89C9-4040-B287-6D543B0E6EBD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Base_PPT_0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otão de ação: Personalizar 4">
            <a:hlinkClick r:id="" action="ppaction://hlinkshowjump?jump=nextslide" highlightClick="1"/>
          </p:cNvPr>
          <p:cNvSpPr/>
          <p:nvPr/>
        </p:nvSpPr>
        <p:spPr>
          <a:xfrm>
            <a:off x="8231188" y="6453188"/>
            <a:ext cx="255587" cy="257175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Botão de ação: Personalizar 5">
            <a:hlinkClick r:id="" action="ppaction://hlinkshowjump?jump=previousslide" highlightClick="1"/>
          </p:cNvPr>
          <p:cNvSpPr/>
          <p:nvPr/>
        </p:nvSpPr>
        <p:spPr>
          <a:xfrm>
            <a:off x="7958138" y="6457950"/>
            <a:ext cx="254000" cy="257175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Botão de ação: Personalizar 6">
            <a:hlinkClick r:id="" action="ppaction://hlinkshowjump?jump=firstslide" highlightClick="1"/>
          </p:cNvPr>
          <p:cNvSpPr/>
          <p:nvPr/>
        </p:nvSpPr>
        <p:spPr>
          <a:xfrm>
            <a:off x="7758113" y="6505575"/>
            <a:ext cx="161925" cy="160338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Botão de ação: Personalizar 7">
            <a:hlinkClick r:id="" action="ppaction://hlinkshowjump?jump=lastslide" highlightClick="1"/>
          </p:cNvPr>
          <p:cNvSpPr/>
          <p:nvPr/>
        </p:nvSpPr>
        <p:spPr>
          <a:xfrm>
            <a:off x="8521700" y="6505575"/>
            <a:ext cx="161925" cy="15875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u="sng" dirty="0"/>
          </a:p>
        </p:txBody>
      </p:sp>
      <p:sp>
        <p:nvSpPr>
          <p:cNvPr id="9" name="Botão de ação: Personalizar 8">
            <a:hlinkClick r:id="" action="ppaction://hlinkshowjump?jump=nextslide" highlightClick="1"/>
          </p:cNvPr>
          <p:cNvSpPr/>
          <p:nvPr/>
        </p:nvSpPr>
        <p:spPr>
          <a:xfrm>
            <a:off x="8218488" y="6464300"/>
            <a:ext cx="255587" cy="257175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Botão de ação: Personalizar 9">
            <a:hlinkClick r:id="" action="ppaction://hlinkshowjump?jump=previousslide" highlightClick="1"/>
          </p:cNvPr>
          <p:cNvSpPr/>
          <p:nvPr/>
        </p:nvSpPr>
        <p:spPr>
          <a:xfrm>
            <a:off x="7945438" y="6469063"/>
            <a:ext cx="254000" cy="257175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2" name="Botão de ação: Personalizar 11">
            <a:hlinkClick r:id="" action="ppaction://hlinkshowjump?jump=firstslide" highlightClick="1"/>
          </p:cNvPr>
          <p:cNvSpPr/>
          <p:nvPr/>
        </p:nvSpPr>
        <p:spPr>
          <a:xfrm>
            <a:off x="7745413" y="6516688"/>
            <a:ext cx="161925" cy="15875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" name="Botão de ação: Personalizar 12">
            <a:hlinkClick r:id="" action="ppaction://hlinkshowjump?jump=lastslide" highlightClick="1"/>
          </p:cNvPr>
          <p:cNvSpPr/>
          <p:nvPr/>
        </p:nvSpPr>
        <p:spPr>
          <a:xfrm>
            <a:off x="8509000" y="6516688"/>
            <a:ext cx="161925" cy="15875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u="sng" dirty="0"/>
          </a:p>
        </p:txBody>
      </p:sp>
      <p:sp>
        <p:nvSpPr>
          <p:cNvPr id="14" name="Botão de ação: Personalizar 13">
            <a:hlinkClick r:id="" action="ppaction://hlinkshowjump?jump=nextslide" highlightClick="1"/>
          </p:cNvPr>
          <p:cNvSpPr/>
          <p:nvPr/>
        </p:nvSpPr>
        <p:spPr>
          <a:xfrm>
            <a:off x="8231188" y="6453188"/>
            <a:ext cx="255587" cy="257175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" name="Botão de ação: Personalizar 14">
            <a:hlinkClick r:id="" action="ppaction://hlinkshowjump?jump=previousslide" highlightClick="1"/>
          </p:cNvPr>
          <p:cNvSpPr/>
          <p:nvPr/>
        </p:nvSpPr>
        <p:spPr>
          <a:xfrm>
            <a:off x="7958138" y="6457950"/>
            <a:ext cx="254000" cy="257175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6" name="Botão de ação: Personalizar 15">
            <a:hlinkClick r:id="" action="ppaction://hlinkshowjump?jump=firstslide" highlightClick="1"/>
          </p:cNvPr>
          <p:cNvSpPr/>
          <p:nvPr/>
        </p:nvSpPr>
        <p:spPr>
          <a:xfrm>
            <a:off x="7758113" y="6505575"/>
            <a:ext cx="161925" cy="160338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7" name="Botão de ação: Personalizar 16">
            <a:hlinkClick r:id="" action="ppaction://hlinkshowjump?jump=lastslide" highlightClick="1"/>
          </p:cNvPr>
          <p:cNvSpPr/>
          <p:nvPr/>
        </p:nvSpPr>
        <p:spPr>
          <a:xfrm>
            <a:off x="8521700" y="6505575"/>
            <a:ext cx="161925" cy="158750"/>
          </a:xfrm>
          <a:prstGeom prst="actionButtonBlank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u="sng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538" y="-71462"/>
            <a:ext cx="6643734" cy="7143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idx="13"/>
          </p:nvPr>
        </p:nvSpPr>
        <p:spPr>
          <a:xfrm>
            <a:off x="1095340" y="1000108"/>
            <a:ext cx="6500858" cy="4714908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Corbel" pitchFamily="34" charset="0"/>
              </a:defRPr>
            </a:lvl1pPr>
            <a:lvl2pPr>
              <a:buFont typeface="Arial" pitchFamily="34" charset="0"/>
              <a:buChar char="•"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defRPr>
            </a:lvl3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</p:txBody>
      </p:sp>
      <p:sp>
        <p:nvSpPr>
          <p:cNvPr id="18" name="Espaço Reservado para Número de Slide 5"/>
          <p:cNvSpPr>
            <a:spLocks noGrp="1"/>
          </p:cNvSpPr>
          <p:nvPr>
            <p:ph type="sldNum" sz="quarter" idx="14"/>
          </p:nvPr>
        </p:nvSpPr>
        <p:spPr>
          <a:xfrm>
            <a:off x="-11113" y="6403975"/>
            <a:ext cx="757238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</a:defRPr>
            </a:lvl1pPr>
          </a:lstStyle>
          <a:p>
            <a:fld id="{8CF98FFF-FB4D-4DF2-9A8A-A35D9DB555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/>
          <a:lstStyle>
            <a:lvl1pPr algn="l">
              <a:defRPr sz="360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000660"/>
          </a:xfrm>
        </p:spPr>
        <p:txBody>
          <a:bodyPr/>
          <a:lstStyle>
            <a:lvl1pPr>
              <a:buFont typeface="Arial" pitchFamily="34" charset="0"/>
              <a:buChar char="•"/>
              <a:defRPr sz="2800">
                <a:latin typeface="Calibri" pitchFamily="34" charset="0"/>
              </a:defRPr>
            </a:lvl1pPr>
            <a:lvl2pPr>
              <a:buFont typeface="Arial" pitchFamily="34" charset="0"/>
              <a:buChar char="•"/>
              <a:defRPr sz="2400">
                <a:latin typeface="Calibri" pitchFamily="34" charset="0"/>
              </a:defRPr>
            </a:lvl2pPr>
            <a:lvl3pPr>
              <a:buFont typeface="Arial" pitchFamily="34" charset="0"/>
              <a:buChar char="•"/>
              <a:defRPr sz="2000">
                <a:latin typeface="Calibri" pitchFamily="34" charset="0"/>
              </a:defRPr>
            </a:lvl3pPr>
            <a:lvl4pPr>
              <a:buFont typeface="Arial" pitchFamily="34" charset="0"/>
              <a:buChar char="•"/>
              <a:defRPr sz="1800">
                <a:latin typeface="Calibri" pitchFamily="34" charset="0"/>
              </a:defRPr>
            </a:lvl4pPr>
            <a:lvl5pPr>
              <a:buFont typeface="Arial" pitchFamily="34" charset="0"/>
              <a:buChar char="•"/>
              <a:defRPr sz="1800"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F649D4-A5E8-4F4A-B68D-2E3CAD8E4F77}" type="datetime1">
              <a:rPr lang="pt-BR" smtClean="0"/>
              <a:pPr/>
              <a:t>22/03/2010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Pattern Classification, Chapter 6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98FFF-FB4D-4DF2-9A8A-A35D9DB555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60D4CF-E957-4896-8A71-DAFDCEC7F66F}" type="datetime1">
              <a:rPr lang="pt-BR" smtClean="0"/>
              <a:pPr/>
              <a:t>22/03/2010</a:t>
            </a:fld>
            <a:endParaRPr lang="pt-BR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Pattern Classification, Chapter 6</a:t>
            </a:r>
            <a:endParaRPr lang="pt-BR"/>
          </a:p>
        </p:txBody>
      </p:sp>
      <p:sp>
        <p:nvSpPr>
          <p:cNvPr id="7" name="Rectangle 1033" descr="Large confetti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98FFF-FB4D-4DF2-9A8A-A35D9DB555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0AC8CF-8970-4632-A149-7F0154B2C22E}" type="datetime1">
              <a:rPr lang="pt-BR" smtClean="0"/>
              <a:pPr/>
              <a:t>22/03/2010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Pattern Classification, Chapter 6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536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74625" y="6383338"/>
            <a:ext cx="7572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accent5">
                    <a:lumMod val="60000"/>
                    <a:lumOff val="40000"/>
                  </a:schemeClr>
                </a:solidFill>
                <a:latin typeface="Corbel" pitchFamily="34" charset="0"/>
              </a:defRPr>
            </a:lvl1pPr>
          </a:lstStyle>
          <a:p>
            <a:fld id="{8CF98FFF-FB4D-4DF2-9A8A-A35D9DB555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2976" y="2928934"/>
            <a:ext cx="6643734" cy="714356"/>
          </a:xfrm>
        </p:spPr>
        <p:txBody>
          <a:bodyPr/>
          <a:lstStyle/>
          <a:p>
            <a:pPr algn="ctr"/>
            <a:r>
              <a:rPr lang="pt-BR" dirty="0" smtClean="0"/>
              <a:t>Rede Neural de </a:t>
            </a:r>
            <a:r>
              <a:rPr lang="pt-BR" dirty="0" err="1" smtClean="0"/>
              <a:t>Backpropagation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sz="4000" dirty="0"/>
              <a:t>Camada oculta Neurônio 1: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2</a:t>
            </a:r>
            <a:r>
              <a:rPr lang="pt-BR" sz="4000" dirty="0"/>
              <a:t>(0,1) = 0.341232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2</a:t>
            </a:r>
            <a:r>
              <a:rPr lang="pt-BR" sz="4000" dirty="0"/>
              <a:t>(1,1) = 0.129952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2</a:t>
            </a:r>
            <a:r>
              <a:rPr lang="pt-BR" sz="4000" dirty="0"/>
              <a:t>(2,1) =-0.923123 </a:t>
            </a:r>
          </a:p>
          <a:p>
            <a:pPr>
              <a:buNone/>
            </a:pPr>
            <a:r>
              <a:rPr lang="pt-BR" sz="4000" dirty="0"/>
              <a:t>Camada oculta Neurônio 2: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2</a:t>
            </a:r>
            <a:r>
              <a:rPr lang="pt-BR" sz="4000" dirty="0"/>
              <a:t>(0,2) =-0.115223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2</a:t>
            </a:r>
            <a:r>
              <a:rPr lang="pt-BR" sz="4000" dirty="0"/>
              <a:t>(1,2) = 0.570345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2</a:t>
            </a:r>
            <a:r>
              <a:rPr lang="pt-BR" sz="4000" dirty="0"/>
              <a:t>(2,2) =-0.328932 </a:t>
            </a:r>
          </a:p>
          <a:p>
            <a:pPr>
              <a:buNone/>
            </a:pPr>
            <a:r>
              <a:rPr lang="pt-BR" sz="4000" dirty="0"/>
              <a:t>Camada de saía Neurônio 1: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3</a:t>
            </a:r>
            <a:r>
              <a:rPr lang="pt-BR" sz="4000" dirty="0"/>
              <a:t>(0,1) =-0.993423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3</a:t>
            </a:r>
            <a:r>
              <a:rPr lang="pt-BR" sz="4000" dirty="0"/>
              <a:t>(1,1) = 0.164732 </a:t>
            </a:r>
          </a:p>
          <a:p>
            <a:pPr>
              <a:buNone/>
            </a:pPr>
            <a:r>
              <a:rPr lang="pt-BR" sz="4000" dirty="0"/>
              <a:t>w</a:t>
            </a:r>
            <a:r>
              <a:rPr lang="pt-BR" sz="4000" baseline="-25000" dirty="0"/>
              <a:t>3</a:t>
            </a:r>
            <a:r>
              <a:rPr lang="pt-BR" sz="4000" dirty="0"/>
              <a:t>(2,1) = 0.752621 </a:t>
            </a:r>
            <a:endParaRPr lang="pt-BR" sz="4000" dirty="0" smtClean="0"/>
          </a:p>
          <a:p>
            <a:pPr>
              <a:buNone/>
            </a:pPr>
            <a:endParaRPr lang="pt-BR" sz="4000" dirty="0" smtClean="0"/>
          </a:p>
          <a:p>
            <a:pPr>
              <a:buNone/>
            </a:pPr>
            <a:r>
              <a:rPr lang="pt-BR" sz="4000" dirty="0" smtClean="0"/>
              <a:t>Entrada inicial</a:t>
            </a:r>
          </a:p>
          <a:p>
            <a:pPr>
              <a:buNone/>
            </a:pPr>
            <a:r>
              <a:rPr lang="pt-BR" sz="4000" dirty="0" smtClean="0"/>
              <a:t>x</a:t>
            </a:r>
            <a:r>
              <a:rPr lang="pt-BR" sz="4000" baseline="-25000" dirty="0" smtClean="0"/>
              <a:t>1</a:t>
            </a:r>
            <a:r>
              <a:rPr lang="pt-BR" sz="4000" dirty="0" smtClean="0"/>
              <a:t>(0) = 1 (bias)</a:t>
            </a:r>
          </a:p>
          <a:p>
            <a:pPr>
              <a:buNone/>
            </a:pPr>
            <a:r>
              <a:rPr lang="pt-BR" sz="4000" dirty="0" smtClean="0"/>
              <a:t>x</a:t>
            </a:r>
            <a:r>
              <a:rPr lang="pt-BR" sz="4000" baseline="-25000" dirty="0" smtClean="0"/>
              <a:t>1</a:t>
            </a:r>
            <a:r>
              <a:rPr lang="pt-BR" sz="4000" dirty="0" smtClean="0"/>
              <a:t>(1) = 0 </a:t>
            </a:r>
          </a:p>
          <a:p>
            <a:pPr>
              <a:buNone/>
            </a:pPr>
            <a:r>
              <a:rPr lang="pt-BR" sz="4000" dirty="0" smtClean="0"/>
              <a:t>x</a:t>
            </a:r>
            <a:r>
              <a:rPr lang="pt-BR" sz="4000" baseline="-25000" dirty="0" smtClean="0"/>
              <a:t>1</a:t>
            </a:r>
            <a:r>
              <a:rPr lang="pt-BR" sz="4000" dirty="0" smtClean="0"/>
              <a:t>(2) = 0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l="4688" t="25000" r="4687" b="4166"/>
          <a:stretch>
            <a:fillRect/>
          </a:stretch>
        </p:blipFill>
        <p:spPr bwMode="auto">
          <a:xfrm>
            <a:off x="3500430" y="2500306"/>
            <a:ext cx="5143536" cy="3286148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smtClean="0"/>
              <a:t>– Inicialização 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/>
              <a:t>Para a camada oculta os resultados da função somadora são</a:t>
            </a:r>
          </a:p>
          <a:p>
            <a:pPr>
              <a:buNone/>
            </a:pPr>
            <a:r>
              <a:rPr lang="pt-BR" sz="1800" dirty="0"/>
              <a:t>Neurônio 1: (1 * 0.341232) + (0 * 0.129952) + (0 * -0.923123) =  0.341232</a:t>
            </a:r>
          </a:p>
          <a:p>
            <a:pPr>
              <a:buNone/>
            </a:pPr>
            <a:r>
              <a:rPr lang="pt-BR" sz="1800" dirty="0"/>
              <a:t>Neurônio 2: (1 *-0.115223) + (0 * 0.570345) + (0 * -0.328932) = -0.115223</a:t>
            </a:r>
          </a:p>
          <a:p>
            <a:r>
              <a:rPr lang="pt-BR" sz="1800" dirty="0"/>
              <a:t>Aplicando a função de ativação logística temos</a:t>
            </a:r>
          </a:p>
          <a:p>
            <a:pPr>
              <a:buNone/>
            </a:pPr>
            <a:r>
              <a:rPr lang="pt-BR" sz="1800" dirty="0"/>
              <a:t>x</a:t>
            </a:r>
            <a:r>
              <a:rPr lang="pt-BR" sz="1800" baseline="-25000" dirty="0"/>
              <a:t>2</a:t>
            </a:r>
            <a:r>
              <a:rPr lang="pt-BR" sz="1800" dirty="0"/>
              <a:t>(1) = 1/(1+</a:t>
            </a:r>
            <a:r>
              <a:rPr lang="pt-BR" sz="1800" dirty="0" err="1"/>
              <a:t>e^</a:t>
            </a:r>
            <a:r>
              <a:rPr lang="pt-BR" sz="1800" dirty="0"/>
              <a:t>(-0.341232)) = 0.584490</a:t>
            </a:r>
          </a:p>
          <a:p>
            <a:pPr>
              <a:buNone/>
            </a:pPr>
            <a:r>
              <a:rPr lang="pt-BR" sz="1800" dirty="0"/>
              <a:t>x</a:t>
            </a:r>
            <a:r>
              <a:rPr lang="pt-BR" sz="1800" baseline="-25000" dirty="0"/>
              <a:t>2</a:t>
            </a:r>
            <a:r>
              <a:rPr lang="pt-BR" sz="1800" dirty="0"/>
              <a:t>(2) = 1/(1+</a:t>
            </a:r>
            <a:r>
              <a:rPr lang="pt-BR" sz="1800" dirty="0" err="1"/>
              <a:t>e^</a:t>
            </a:r>
            <a:r>
              <a:rPr lang="pt-BR" sz="1800" dirty="0"/>
              <a:t>( 0.115223)) = 0.471226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 l="4688" t="25000" r="4687" b="4166"/>
          <a:stretch>
            <a:fillRect/>
          </a:stretch>
        </p:blipFill>
        <p:spPr bwMode="auto">
          <a:xfrm>
            <a:off x="3643306" y="3071810"/>
            <a:ext cx="5143536" cy="3286148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Exemplo – Treinamento </a:t>
            </a:r>
            <a:r>
              <a:rPr lang="pt-BR" sz="3600" dirty="0" err="1" smtClean="0">
                <a:solidFill>
                  <a:schemeClr val="tx2"/>
                </a:solidFill>
                <a:latin typeface="Calibri" pitchFamily="34" charset="0"/>
              </a:rPr>
              <a:t>Forward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000" dirty="0"/>
              <a:t>A entrada para camada de saída será</a:t>
            </a:r>
          </a:p>
          <a:p>
            <a:pPr>
              <a:buNone/>
            </a:pPr>
            <a:r>
              <a:rPr lang="pt-BR" sz="2000" dirty="0"/>
              <a:t> </a:t>
            </a:r>
            <a:r>
              <a:rPr lang="pt-BR" sz="2000" dirty="0" smtClean="0"/>
              <a:t>x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(0</a:t>
            </a:r>
            <a:r>
              <a:rPr lang="pt-BR" sz="2000" dirty="0"/>
              <a:t>) = 1 (bias)</a:t>
            </a:r>
          </a:p>
          <a:p>
            <a:pPr>
              <a:buNone/>
            </a:pPr>
            <a:r>
              <a:rPr lang="pt-BR" sz="2000" dirty="0"/>
              <a:t>x</a:t>
            </a:r>
            <a:r>
              <a:rPr lang="pt-BR" sz="2000" baseline="-25000" dirty="0"/>
              <a:t>2</a:t>
            </a:r>
            <a:r>
              <a:rPr lang="pt-BR" sz="2000" dirty="0"/>
              <a:t>(1) = 0.584490</a:t>
            </a:r>
          </a:p>
          <a:p>
            <a:pPr>
              <a:buNone/>
            </a:pPr>
            <a:r>
              <a:rPr lang="pt-BR" sz="2000" dirty="0"/>
              <a:t>x</a:t>
            </a:r>
            <a:r>
              <a:rPr lang="pt-BR" sz="2000" baseline="-25000" dirty="0"/>
              <a:t>2</a:t>
            </a:r>
            <a:r>
              <a:rPr lang="pt-BR" sz="2000" dirty="0"/>
              <a:t>(2) = 0.471226</a:t>
            </a:r>
          </a:p>
          <a:p>
            <a:pPr>
              <a:buNone/>
            </a:pPr>
            <a:r>
              <a:rPr lang="pt-BR" sz="2000" dirty="0"/>
              <a:t> 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Para </a:t>
            </a:r>
            <a:r>
              <a:rPr lang="pt-BR" sz="2000" dirty="0"/>
              <a:t>a camada de saída o resultado da função somadora é</a:t>
            </a:r>
          </a:p>
          <a:p>
            <a:pPr>
              <a:buNone/>
            </a:pPr>
            <a:r>
              <a:rPr lang="pt-BR" sz="2000" dirty="0"/>
              <a:t> </a:t>
            </a:r>
            <a:r>
              <a:rPr lang="pt-BR" sz="2000" dirty="0" smtClean="0"/>
              <a:t>Neurônio </a:t>
            </a:r>
            <a:r>
              <a:rPr lang="pt-BR" sz="2000" dirty="0"/>
              <a:t>1: (1 *-0.993423) + (0.584490 * 0.164732) + (0.471226 * 0.752621) = -0.542484</a:t>
            </a:r>
          </a:p>
          <a:p>
            <a:pPr>
              <a:buNone/>
            </a:pPr>
            <a:r>
              <a:rPr lang="pt-BR" sz="2000" dirty="0" smtClean="0"/>
              <a:t>Aplicando </a:t>
            </a:r>
            <a:r>
              <a:rPr lang="pt-BR" sz="2000" dirty="0"/>
              <a:t>a função de ativação logística temos</a:t>
            </a:r>
          </a:p>
          <a:p>
            <a:pPr>
              <a:buNone/>
            </a:pPr>
            <a:r>
              <a:rPr lang="pt-BR" sz="2000" dirty="0"/>
              <a:t>x</a:t>
            </a:r>
            <a:r>
              <a:rPr lang="pt-BR" sz="2000" baseline="-25000" dirty="0"/>
              <a:t>3</a:t>
            </a:r>
            <a:r>
              <a:rPr lang="pt-BR" sz="2000" dirty="0"/>
              <a:t>(1) = 1/(1+</a:t>
            </a:r>
            <a:r>
              <a:rPr lang="pt-BR" sz="2000" dirty="0" err="1"/>
              <a:t>e^</a:t>
            </a:r>
            <a:r>
              <a:rPr lang="pt-BR" sz="2000" dirty="0"/>
              <a:t>(0.542484)) = 0.367610</a:t>
            </a:r>
          </a:p>
          <a:p>
            <a:pPr>
              <a:buNone/>
            </a:pP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Treinamento </a:t>
            </a:r>
            <a:r>
              <a:rPr lang="pt-BR" dirty="0" err="1" smtClean="0"/>
              <a:t>Forward</a:t>
            </a:r>
            <a:r>
              <a:rPr lang="pt-BR" dirty="0" smtClean="0"/>
              <a:t> (2)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/>
          <a:srcRect l="4688" t="25000" r="4687" b="4166"/>
          <a:stretch>
            <a:fillRect/>
          </a:stretch>
        </p:blipFill>
        <p:spPr bwMode="auto">
          <a:xfrm>
            <a:off x="4929190" y="1071546"/>
            <a:ext cx="371477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2800" dirty="0"/>
              <a:t>O resultado esperado era 0 logo o erro é 0.367610.</a:t>
            </a:r>
          </a:p>
          <a:p>
            <a:pPr>
              <a:buNone/>
            </a:pPr>
            <a:r>
              <a:rPr lang="pt-BR" sz="2800" dirty="0"/>
              <a:t> </a:t>
            </a:r>
            <a:r>
              <a:rPr lang="pt-BR" sz="2800" dirty="0" smtClean="0"/>
              <a:t>A </a:t>
            </a:r>
            <a:r>
              <a:rPr lang="pt-BR" sz="2800" dirty="0"/>
              <a:t>diferença a corrigir é dada </a:t>
            </a:r>
            <a:r>
              <a:rPr lang="pt-BR" sz="2800" dirty="0" smtClean="0"/>
              <a:t>por </a:t>
            </a:r>
            <a:endParaRPr lang="pt-BR" sz="2800" dirty="0"/>
          </a:p>
          <a:p>
            <a:pPr>
              <a:buNone/>
            </a:pPr>
            <a:r>
              <a:rPr lang="pt-BR" sz="2800" dirty="0"/>
              <a:t>No caso em tela d</a:t>
            </a:r>
            <a:r>
              <a:rPr lang="pt-BR" sz="2800" baseline="-25000" dirty="0"/>
              <a:t>3</a:t>
            </a:r>
            <a:r>
              <a:rPr lang="pt-BR" sz="2800" dirty="0"/>
              <a:t>(1) = x</a:t>
            </a:r>
            <a:r>
              <a:rPr lang="pt-BR" sz="2800" baseline="-25000" dirty="0"/>
              <a:t>3</a:t>
            </a:r>
            <a:r>
              <a:rPr lang="pt-BR" sz="2800" dirty="0"/>
              <a:t>(1)*(1 - x</a:t>
            </a:r>
            <a:r>
              <a:rPr lang="pt-BR" sz="2800" baseline="-25000" dirty="0"/>
              <a:t>3</a:t>
            </a:r>
            <a:r>
              <a:rPr lang="pt-BR" sz="2800" dirty="0"/>
              <a:t>(1))*(d - x</a:t>
            </a:r>
            <a:r>
              <a:rPr lang="pt-BR" sz="2800" baseline="-25000" dirty="0"/>
              <a:t>3</a:t>
            </a:r>
            <a:r>
              <a:rPr lang="pt-BR" sz="2800" dirty="0"/>
              <a:t>(1))</a:t>
            </a:r>
          </a:p>
          <a:p>
            <a:pPr>
              <a:buNone/>
            </a:pPr>
            <a:r>
              <a:rPr lang="pt-BR" dirty="0" smtClean="0"/>
              <a:t>d</a:t>
            </a:r>
            <a:r>
              <a:rPr lang="pt-BR" baseline="-25000" dirty="0" smtClean="0"/>
              <a:t>3</a:t>
            </a:r>
            <a:r>
              <a:rPr lang="pt-BR" dirty="0" smtClean="0"/>
              <a:t>(1</a:t>
            </a:r>
            <a:r>
              <a:rPr lang="pt-BR" dirty="0"/>
              <a:t>) = x</a:t>
            </a:r>
            <a:r>
              <a:rPr lang="pt-BR" baseline="-25000" dirty="0"/>
              <a:t>3</a:t>
            </a:r>
            <a:r>
              <a:rPr lang="pt-BR" dirty="0"/>
              <a:t>(1)*(1 - x</a:t>
            </a:r>
            <a:r>
              <a:rPr lang="pt-BR" baseline="-25000" dirty="0"/>
              <a:t>3</a:t>
            </a:r>
            <a:r>
              <a:rPr lang="pt-BR" dirty="0"/>
              <a:t>(1))*(d - x</a:t>
            </a:r>
            <a:r>
              <a:rPr lang="pt-BR" baseline="-25000" dirty="0"/>
              <a:t>3</a:t>
            </a:r>
            <a:r>
              <a:rPr lang="pt-BR" dirty="0"/>
              <a:t>(1)) =</a:t>
            </a:r>
          </a:p>
          <a:p>
            <a:pPr>
              <a:buNone/>
            </a:pPr>
            <a:r>
              <a:rPr lang="pt-BR" dirty="0"/>
              <a:t>      = 0.367610 * (1 - 0.367610)(0 - 0.367610) =</a:t>
            </a:r>
          </a:p>
          <a:p>
            <a:pPr>
              <a:buNone/>
            </a:pPr>
            <a:r>
              <a:rPr lang="pt-BR" dirty="0"/>
              <a:t>      =-0.085459</a:t>
            </a:r>
          </a:p>
          <a:p>
            <a:endParaRPr lang="pt-BR" dirty="0"/>
          </a:p>
        </p:txBody>
      </p:sp>
      <p:pic>
        <p:nvPicPr>
          <p:cNvPr id="4" name="Imagem 3" descr="http://www.generation5.org/content/2002/images/bp_eq3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357298"/>
            <a:ext cx="2214578" cy="53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Treinamento </a:t>
            </a:r>
            <a:r>
              <a:rPr lang="pt-BR" dirty="0" err="1" smtClean="0"/>
              <a:t>Forward</a:t>
            </a:r>
            <a:r>
              <a:rPr lang="pt-BR" dirty="0" smtClean="0"/>
              <a:t> (3)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3" cstate="print"/>
          <a:srcRect l="4688" t="25000" r="4687" b="4166"/>
          <a:stretch>
            <a:fillRect/>
          </a:stretch>
        </p:blipFill>
        <p:spPr bwMode="auto">
          <a:xfrm>
            <a:off x="4643438" y="3571876"/>
            <a:ext cx="392909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dirty="0"/>
              <a:t>Para os neurônios da camada oculta as diferenças a corrigir são</a:t>
            </a:r>
          </a:p>
          <a:p>
            <a:pPr>
              <a:buNone/>
            </a:pPr>
            <a:r>
              <a:rPr lang="pt-BR" sz="2000" dirty="0"/>
              <a:t>w</a:t>
            </a:r>
            <a:r>
              <a:rPr lang="pt-BR" sz="2000" baseline="-25000" dirty="0"/>
              <a:t>3</a:t>
            </a:r>
            <a:r>
              <a:rPr lang="pt-BR" sz="2000" dirty="0"/>
              <a:t>(1,1)d</a:t>
            </a:r>
            <a:r>
              <a:rPr lang="pt-BR" sz="2000" baseline="-25000" dirty="0"/>
              <a:t>3</a:t>
            </a:r>
            <a:r>
              <a:rPr lang="pt-BR" sz="2000" dirty="0"/>
              <a:t>(1) é a diferença a corrigir neurônio 1</a:t>
            </a:r>
          </a:p>
          <a:p>
            <a:pPr>
              <a:buNone/>
            </a:pPr>
            <a:r>
              <a:rPr lang="pt-BR" sz="2000" dirty="0"/>
              <a:t>w</a:t>
            </a:r>
            <a:r>
              <a:rPr lang="pt-BR" sz="2000" baseline="-25000" dirty="0"/>
              <a:t>3</a:t>
            </a:r>
            <a:r>
              <a:rPr lang="pt-BR" sz="2000" dirty="0"/>
              <a:t>(2,1)d</a:t>
            </a:r>
            <a:r>
              <a:rPr lang="pt-BR" sz="2000" baseline="-25000" dirty="0"/>
              <a:t>3</a:t>
            </a:r>
            <a:r>
              <a:rPr lang="pt-BR" sz="2000" dirty="0"/>
              <a:t>(1) é a diferença a corrigir neurônio 2</a:t>
            </a:r>
          </a:p>
          <a:p>
            <a:pPr>
              <a:buNone/>
            </a:pPr>
            <a:r>
              <a:rPr lang="pt-BR" sz="2000" dirty="0"/>
              <a:t> </a:t>
            </a:r>
          </a:p>
          <a:p>
            <a:pPr>
              <a:buNone/>
            </a:pPr>
            <a:r>
              <a:rPr lang="pt-BR" sz="2000" dirty="0"/>
              <a:t>d</a:t>
            </a:r>
            <a:r>
              <a:rPr lang="pt-BR" sz="2000" baseline="-25000" dirty="0"/>
              <a:t>2</a:t>
            </a:r>
            <a:r>
              <a:rPr lang="pt-BR" sz="2000" dirty="0"/>
              <a:t>(1) = x</a:t>
            </a:r>
            <a:r>
              <a:rPr lang="pt-BR" sz="2000" baseline="-25000" dirty="0"/>
              <a:t>2</a:t>
            </a:r>
            <a:r>
              <a:rPr lang="pt-BR" sz="2000" dirty="0"/>
              <a:t>(1)*(1 - x</a:t>
            </a:r>
            <a:r>
              <a:rPr lang="pt-BR" sz="2000" baseline="-25000" dirty="0"/>
              <a:t>2</a:t>
            </a:r>
            <a:r>
              <a:rPr lang="pt-BR" sz="2000" dirty="0"/>
              <a:t>(1))*w</a:t>
            </a:r>
            <a:r>
              <a:rPr lang="pt-BR" sz="2000" baseline="-25000" dirty="0"/>
              <a:t>3</a:t>
            </a:r>
            <a:r>
              <a:rPr lang="pt-BR" sz="2000" dirty="0"/>
              <a:t>(1,1)*d</a:t>
            </a:r>
            <a:r>
              <a:rPr lang="pt-BR" sz="2000" baseline="-25000" dirty="0"/>
              <a:t>3</a:t>
            </a:r>
            <a:r>
              <a:rPr lang="pt-BR" sz="2000" dirty="0"/>
              <a:t>(1)</a:t>
            </a:r>
          </a:p>
          <a:p>
            <a:pPr>
              <a:buNone/>
            </a:pPr>
            <a:r>
              <a:rPr lang="pt-BR" sz="2000" dirty="0"/>
              <a:t>      = 0.584490 * (1 - 0.584490)*(0.164732)*(-0.085459) = -0.0034190</a:t>
            </a:r>
          </a:p>
          <a:p>
            <a:pPr>
              <a:buNone/>
            </a:pPr>
            <a:r>
              <a:rPr lang="pt-BR" sz="2000" dirty="0"/>
              <a:t>d</a:t>
            </a:r>
            <a:r>
              <a:rPr lang="pt-BR" sz="2000" baseline="-25000" dirty="0"/>
              <a:t>2</a:t>
            </a:r>
            <a:r>
              <a:rPr lang="pt-BR" sz="2000" dirty="0"/>
              <a:t>(2) = 0.471226 * (1 - 0.471226)*(0.752621)*(-0.085459) = -0.0160263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– Treinamento </a:t>
            </a:r>
            <a:r>
              <a:rPr lang="pt-BR" dirty="0" err="1" smtClean="0"/>
              <a:t>Backward</a:t>
            </a:r>
            <a:r>
              <a:rPr lang="pt-BR" dirty="0" smtClean="0"/>
              <a:t> (1)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 l="4688" t="25000" r="4687" b="4166"/>
          <a:stretch>
            <a:fillRect/>
          </a:stretch>
        </p:blipFill>
        <p:spPr bwMode="auto">
          <a:xfrm>
            <a:off x="3000364" y="3786190"/>
            <a:ext cx="3714776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atualização dos pesos das conexões é dada por  </a:t>
            </a:r>
            <a:r>
              <a:rPr lang="pt-BR" dirty="0" smtClean="0"/>
              <a:t>                  sendo </a:t>
            </a:r>
            <a:r>
              <a:rPr lang="pt-BR" dirty="0" smtClean="0">
                <a:sym typeface="Symbol"/>
              </a:rPr>
              <a:t> </a:t>
            </a:r>
            <a:r>
              <a:rPr lang="pt-BR" dirty="0" smtClean="0"/>
              <a:t>o </a:t>
            </a:r>
            <a:r>
              <a:rPr lang="pt-BR" dirty="0"/>
              <a:t>coeficiente de aprendizagem um amortecedor empírico, no caso com valor igual a 0,5.</a:t>
            </a:r>
          </a:p>
          <a:p>
            <a:endParaRPr lang="pt-BR" dirty="0"/>
          </a:p>
        </p:txBody>
      </p:sp>
      <p:pic>
        <p:nvPicPr>
          <p:cNvPr id="4" name="Imagem 3" descr="http://www.generation5.org/content/2002/images/bp_eq3.png"/>
          <p:cNvPicPr/>
          <p:nvPr/>
        </p:nvPicPr>
        <p:blipFill>
          <a:blip r:embed="rId2" cstate="print"/>
          <a:srcRect r="53571" b="60000"/>
          <a:stretch>
            <a:fillRect/>
          </a:stretch>
        </p:blipFill>
        <p:spPr bwMode="auto">
          <a:xfrm>
            <a:off x="1571604" y="2143116"/>
            <a:ext cx="1576396" cy="54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Exemplo </a:t>
            </a:r>
            <a:r>
              <a:rPr lang="pt-BR" dirty="0" smtClean="0"/>
              <a:t>– Treinamento </a:t>
            </a:r>
            <a:r>
              <a:rPr lang="pt-BR" dirty="0" err="1" smtClean="0"/>
              <a:t>Backward</a:t>
            </a:r>
            <a:r>
              <a:rPr lang="pt-BR" dirty="0" smtClean="0"/>
              <a:t> </a:t>
            </a:r>
            <a:r>
              <a:rPr lang="pt-BR" dirty="0" smtClean="0"/>
              <a:t>(2)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3" cstate="print"/>
          <a:srcRect l="4688" t="25000" r="4687" b="4166"/>
          <a:stretch>
            <a:fillRect/>
          </a:stretch>
        </p:blipFill>
        <p:spPr bwMode="auto">
          <a:xfrm>
            <a:off x="4000496" y="3000372"/>
            <a:ext cx="392909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2</a:t>
            </a:r>
            <a:r>
              <a:rPr lang="pt-BR" sz="2000" dirty="0"/>
              <a:t>(0,1) = h*x</a:t>
            </a:r>
            <a:r>
              <a:rPr lang="pt-BR" sz="2000" baseline="-25000" dirty="0"/>
              <a:t>1</a:t>
            </a:r>
            <a:r>
              <a:rPr lang="pt-BR" sz="2000" dirty="0"/>
              <a:t>(0)*d</a:t>
            </a:r>
            <a:r>
              <a:rPr lang="pt-BR" sz="2000" baseline="-25000" dirty="0"/>
              <a:t>2</a:t>
            </a:r>
            <a:r>
              <a:rPr lang="pt-BR" sz="2000" dirty="0"/>
              <a:t>(1) = 0.5 * 1 * -0.0034190 = -0.017095</a:t>
            </a:r>
          </a:p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2</a:t>
            </a:r>
            <a:r>
              <a:rPr lang="pt-BR" sz="2000" dirty="0"/>
              <a:t>(1,1) = h*x</a:t>
            </a:r>
            <a:r>
              <a:rPr lang="pt-BR" sz="2000" baseline="-25000" dirty="0"/>
              <a:t>1</a:t>
            </a:r>
            <a:r>
              <a:rPr lang="pt-BR" sz="2000" dirty="0"/>
              <a:t>(1)*d</a:t>
            </a:r>
            <a:r>
              <a:rPr lang="pt-BR" sz="2000" baseline="-25000" dirty="0"/>
              <a:t>2</a:t>
            </a:r>
            <a:r>
              <a:rPr lang="pt-BR" sz="2000" dirty="0"/>
              <a:t>(1) = 0.5 * 0 * -0.0034190 = 0</a:t>
            </a:r>
          </a:p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2</a:t>
            </a:r>
            <a:r>
              <a:rPr lang="pt-BR" sz="2000" dirty="0"/>
              <a:t>(2,1) = h*x</a:t>
            </a:r>
            <a:r>
              <a:rPr lang="pt-BR" sz="2000" baseline="-25000" dirty="0"/>
              <a:t>1</a:t>
            </a:r>
            <a:r>
              <a:rPr lang="pt-BR" sz="2000" dirty="0"/>
              <a:t>(2)*d</a:t>
            </a:r>
            <a:r>
              <a:rPr lang="pt-BR" sz="2000" baseline="-25000" dirty="0"/>
              <a:t>2</a:t>
            </a:r>
            <a:r>
              <a:rPr lang="pt-BR" sz="2000" dirty="0"/>
              <a:t>(1) = = 0.5 * 0 * -0.0034190 0</a:t>
            </a:r>
          </a:p>
          <a:p>
            <a:pPr>
              <a:buNone/>
            </a:pPr>
            <a:r>
              <a:rPr lang="pt-BR" sz="2000" dirty="0"/>
              <a:t>  </a:t>
            </a:r>
          </a:p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2</a:t>
            </a:r>
            <a:r>
              <a:rPr lang="pt-BR" sz="2000" dirty="0"/>
              <a:t>(0,2) = h*x</a:t>
            </a:r>
            <a:r>
              <a:rPr lang="pt-BR" sz="2000" baseline="-25000" dirty="0"/>
              <a:t>1</a:t>
            </a:r>
            <a:r>
              <a:rPr lang="pt-BR" sz="2000" dirty="0"/>
              <a:t>(0)*d</a:t>
            </a:r>
            <a:r>
              <a:rPr lang="pt-BR" sz="2000" baseline="-25000" dirty="0"/>
              <a:t>2</a:t>
            </a:r>
            <a:r>
              <a:rPr lang="pt-BR" sz="2000" dirty="0"/>
              <a:t>(2) = 0.5 * 1 * -0.0160263 = -0.0080132</a:t>
            </a:r>
          </a:p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2</a:t>
            </a:r>
            <a:r>
              <a:rPr lang="pt-BR" sz="2000" dirty="0"/>
              <a:t>(1,2) = h*x</a:t>
            </a:r>
            <a:r>
              <a:rPr lang="pt-BR" sz="2000" baseline="-25000" dirty="0"/>
              <a:t>1</a:t>
            </a:r>
            <a:r>
              <a:rPr lang="pt-BR" sz="2000" dirty="0"/>
              <a:t>(1)*d</a:t>
            </a:r>
            <a:r>
              <a:rPr lang="pt-BR" sz="2000" baseline="-25000" dirty="0"/>
              <a:t>2</a:t>
            </a:r>
            <a:r>
              <a:rPr lang="pt-BR" sz="2000" dirty="0"/>
              <a:t>(2) = 0.5 * 0 * -0.0160263 = 0</a:t>
            </a:r>
          </a:p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2</a:t>
            </a:r>
            <a:r>
              <a:rPr lang="pt-BR" sz="2000" dirty="0"/>
              <a:t>(2,2) = h*x</a:t>
            </a:r>
            <a:r>
              <a:rPr lang="pt-BR" sz="2000" baseline="-25000" dirty="0"/>
              <a:t>1</a:t>
            </a:r>
            <a:r>
              <a:rPr lang="pt-BR" sz="2000" dirty="0"/>
              <a:t>(2)*d</a:t>
            </a:r>
            <a:r>
              <a:rPr lang="pt-BR" sz="2000" baseline="-25000" dirty="0"/>
              <a:t>2</a:t>
            </a:r>
            <a:r>
              <a:rPr lang="pt-BR" sz="2000" dirty="0"/>
              <a:t>(2) = 0.5 * 0 * -0.0160263 = 0</a:t>
            </a:r>
          </a:p>
          <a:p>
            <a:pPr>
              <a:buNone/>
            </a:pPr>
            <a:r>
              <a:rPr lang="pt-BR" sz="2000" dirty="0"/>
              <a:t> </a:t>
            </a:r>
          </a:p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3</a:t>
            </a:r>
            <a:r>
              <a:rPr lang="pt-BR" sz="2000" dirty="0"/>
              <a:t>(0,1) = h*x</a:t>
            </a:r>
            <a:r>
              <a:rPr lang="pt-BR" sz="2000" baseline="-25000" dirty="0"/>
              <a:t>2</a:t>
            </a:r>
            <a:r>
              <a:rPr lang="pt-BR" sz="2000" dirty="0"/>
              <a:t>(0)*d</a:t>
            </a:r>
            <a:r>
              <a:rPr lang="pt-BR" sz="2000" baseline="-25000" dirty="0"/>
              <a:t>3</a:t>
            </a:r>
            <a:r>
              <a:rPr lang="pt-BR" sz="2000" dirty="0"/>
              <a:t>(1) = 0.5 * 1 * -0.085459 = -0.042730</a:t>
            </a:r>
          </a:p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3</a:t>
            </a:r>
            <a:r>
              <a:rPr lang="pt-BR" sz="2000" dirty="0"/>
              <a:t>(1,1) = h*x</a:t>
            </a:r>
            <a:r>
              <a:rPr lang="pt-BR" sz="2000" baseline="-25000" dirty="0"/>
              <a:t>2</a:t>
            </a:r>
            <a:r>
              <a:rPr lang="pt-BR" sz="2000" dirty="0"/>
              <a:t>(0)*d</a:t>
            </a:r>
            <a:r>
              <a:rPr lang="pt-BR" sz="2000" baseline="-25000" dirty="0"/>
              <a:t>3</a:t>
            </a:r>
            <a:r>
              <a:rPr lang="pt-BR" sz="2000" dirty="0"/>
              <a:t>(1) = 0.5 * 0.584490 * -0.085459 = -0.024975</a:t>
            </a:r>
          </a:p>
          <a:p>
            <a:pPr>
              <a:buNone/>
            </a:pPr>
            <a:r>
              <a:rPr lang="pt-BR" sz="2000" dirty="0"/>
              <a:t>dw</a:t>
            </a:r>
            <a:r>
              <a:rPr lang="pt-BR" sz="2000" baseline="-25000" dirty="0"/>
              <a:t>3</a:t>
            </a:r>
            <a:r>
              <a:rPr lang="pt-BR" sz="2000" dirty="0"/>
              <a:t>(2,1) = h*x</a:t>
            </a:r>
            <a:r>
              <a:rPr lang="pt-BR" sz="2000" baseline="-25000" dirty="0"/>
              <a:t>2</a:t>
            </a:r>
            <a:r>
              <a:rPr lang="pt-BR" sz="2000" dirty="0"/>
              <a:t>(0)*d</a:t>
            </a:r>
            <a:r>
              <a:rPr lang="pt-BR" sz="2000" baseline="-25000" dirty="0"/>
              <a:t>3</a:t>
            </a:r>
            <a:r>
              <a:rPr lang="pt-BR" sz="2000" dirty="0"/>
              <a:t>(1) = 0.5 * 0.471226 * -0.085459 = -0.020135</a:t>
            </a:r>
          </a:p>
          <a:p>
            <a:pPr>
              <a:buNone/>
            </a:pP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Exemplo </a:t>
            </a:r>
            <a:r>
              <a:rPr lang="pt-BR" dirty="0" smtClean="0"/>
              <a:t>– Treinamento </a:t>
            </a:r>
            <a:r>
              <a:rPr lang="pt-BR" dirty="0" err="1" smtClean="0"/>
              <a:t>Backward</a:t>
            </a:r>
            <a:r>
              <a:rPr lang="pt-BR" dirty="0" smtClean="0"/>
              <a:t> </a:t>
            </a:r>
            <a:r>
              <a:rPr lang="pt-BR" dirty="0" smtClean="0"/>
              <a:t>(3)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Valores </a:t>
            </a:r>
            <a:r>
              <a:rPr lang="pt-BR" dirty="0" smtClean="0"/>
              <a:t>atualizados dos pesos das conexões</a:t>
            </a:r>
            <a:endParaRPr lang="pt-BR" dirty="0"/>
          </a:p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2</a:t>
            </a:r>
            <a:r>
              <a:rPr lang="pt-BR" dirty="0"/>
              <a:t>(0,1) = 0.341232 + -0.017095 = 0,3395225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2</a:t>
            </a:r>
            <a:r>
              <a:rPr lang="pt-BR" dirty="0"/>
              <a:t>(1,1) = 0.129952 + 0 = 0.129952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2</a:t>
            </a:r>
            <a:r>
              <a:rPr lang="pt-BR" dirty="0"/>
              <a:t>(2,1) =-0.923123 + 0 =-0.923123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2</a:t>
            </a:r>
            <a:r>
              <a:rPr lang="pt-BR" dirty="0"/>
              <a:t>(0,2) =-0.115223 + = 0,10720985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2</a:t>
            </a:r>
            <a:r>
              <a:rPr lang="pt-BR" dirty="0"/>
              <a:t>(1,2) = 0.570345 + 0 = 0.570345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2</a:t>
            </a:r>
            <a:r>
              <a:rPr lang="pt-BR" dirty="0"/>
              <a:t>(2,2) =-0.328932 + 0 =-0.328932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3</a:t>
            </a:r>
            <a:r>
              <a:rPr lang="pt-BR" dirty="0"/>
              <a:t>(0,1) =-0.993423 + -0.042730 = 0,9506935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3</a:t>
            </a:r>
            <a:r>
              <a:rPr lang="pt-BR" dirty="0"/>
              <a:t>(1,1) = 0.164732 + -0.024975 = 0,139757035</a:t>
            </a:r>
          </a:p>
          <a:p>
            <a:pPr>
              <a:buNone/>
            </a:pPr>
            <a:r>
              <a:rPr lang="pt-BR" dirty="0"/>
              <a:t>w</a:t>
            </a:r>
            <a:r>
              <a:rPr lang="pt-BR" baseline="-25000" dirty="0"/>
              <a:t>3</a:t>
            </a:r>
            <a:r>
              <a:rPr lang="pt-BR" dirty="0"/>
              <a:t>(2,1) = 0.752621 + -0.020135 = 0,732485749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Exemplo – Atualização dos pesos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857232"/>
            <a:ext cx="8229600" cy="5565793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Seja </a:t>
            </a:r>
            <a:r>
              <a:rPr lang="pt-BR" dirty="0" err="1" smtClean="0"/>
              <a:t>t</a:t>
            </a:r>
            <a:r>
              <a:rPr lang="pt-BR" baseline="-25000" dirty="0" err="1" smtClean="0"/>
              <a:t>k</a:t>
            </a:r>
            <a:r>
              <a:rPr lang="pt-BR" dirty="0" smtClean="0"/>
              <a:t> a </a:t>
            </a:r>
            <a:r>
              <a:rPr lang="pt-BR" dirty="0" err="1" smtClean="0"/>
              <a:t>k-th</a:t>
            </a:r>
            <a:r>
              <a:rPr lang="pt-BR" dirty="0" smtClean="0"/>
              <a:t> saída alvo (desejada) e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k</a:t>
            </a:r>
            <a:r>
              <a:rPr lang="pt-BR" dirty="0" smtClean="0"/>
              <a:t> a </a:t>
            </a:r>
            <a:r>
              <a:rPr lang="pt-BR" dirty="0" err="1" smtClean="0"/>
              <a:t>k-th</a:t>
            </a:r>
            <a:r>
              <a:rPr lang="pt-BR" dirty="0" smtClean="0"/>
              <a:t> saída computada para </a:t>
            </a:r>
            <a:r>
              <a:rPr lang="pt-BR" i="1" dirty="0" smtClean="0"/>
              <a:t>k = 1, …, c</a:t>
            </a:r>
          </a:p>
          <a:p>
            <a:pPr lvl="1"/>
            <a:r>
              <a:rPr lang="pt-BR" dirty="0" smtClean="0"/>
              <a:t>Sejam w os pesos da rede</a:t>
            </a:r>
          </a:p>
          <a:p>
            <a:pPr lvl="1"/>
            <a:r>
              <a:rPr lang="pt-BR" dirty="0" smtClean="0"/>
              <a:t>Seja </a:t>
            </a:r>
            <a:r>
              <a:rPr lang="pt-BR" b="1" i="1" dirty="0" smtClean="0"/>
              <a:t>net </a:t>
            </a:r>
            <a:r>
              <a:rPr lang="pt-BR" dirty="0" smtClean="0"/>
              <a:t>a soma ponderada de entradas de um neurônio</a:t>
            </a:r>
          </a:p>
          <a:p>
            <a:pPr lvl="1"/>
            <a:r>
              <a:rPr lang="pt-BR" dirty="0" smtClean="0"/>
              <a:t>Erro de treinamento: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minimização do erro só pode ser feita atuando sobre os pesos das conexões da rede</a:t>
            </a: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55F4-413B-4274-845C-A2883C1AB0ED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2000232" y="2928934"/>
          <a:ext cx="4960937" cy="985838"/>
        </p:xfrm>
        <a:graphic>
          <a:graphicData uri="http://schemas.openxmlformats.org/presentationml/2006/ole">
            <p:oleObj spid="_x0000_s2050" name="Equation" r:id="rId3" imgW="2171520" imgH="431640" progId="Equation.3">
              <p:embed/>
            </p:oleObj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/>
          <a:lstStyle/>
          <a:p>
            <a:pPr algn="l"/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Aprendizagem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0" y="928670"/>
            <a:ext cx="9067800" cy="5624530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Para minimizar o erro é preciso igualar a zero sua derivada em relação aos pesos</a:t>
            </a:r>
          </a:p>
          <a:p>
            <a:pPr lvl="1"/>
            <a:r>
              <a:rPr lang="pt-BR" dirty="0" smtClean="0"/>
              <a:t>Erro é função de </a:t>
            </a:r>
            <a:r>
              <a:rPr lang="pt-BR" b="1" i="1" dirty="0" smtClean="0"/>
              <a:t>net</a:t>
            </a:r>
            <a:r>
              <a:rPr lang="pt-BR" dirty="0" smtClean="0"/>
              <a:t> e </a:t>
            </a:r>
            <a:r>
              <a:rPr lang="pt-BR" b="1" i="1" dirty="0" smtClean="0"/>
              <a:t>net</a:t>
            </a:r>
            <a:r>
              <a:rPr lang="pt-BR" dirty="0" smtClean="0"/>
              <a:t> é função dos pesos</a:t>
            </a:r>
          </a:p>
          <a:p>
            <a:pPr lvl="1"/>
            <a:r>
              <a:rPr lang="pt-BR" dirty="0" smtClean="0"/>
              <a:t>Derivando parcialmente (camada de saída)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/>
              <a:t>	</a:t>
            </a:r>
            <a:br>
              <a:rPr lang="en-US" dirty="0"/>
            </a:br>
            <a:endParaRPr lang="en-US" dirty="0" smtClean="0"/>
          </a:p>
          <a:p>
            <a:pPr lvl="1"/>
            <a:r>
              <a:rPr lang="pt-BR" sz="2400" dirty="0" smtClean="0">
                <a:sym typeface="Symbol"/>
              </a:rPr>
              <a:t></a:t>
            </a:r>
            <a:r>
              <a:rPr lang="pt-BR" sz="2400" baseline="-25000" dirty="0" smtClean="0">
                <a:latin typeface=""/>
                <a:sym typeface="Symbol"/>
              </a:rPr>
              <a:t>k</a:t>
            </a:r>
            <a:r>
              <a:rPr lang="pt-BR" sz="2400" dirty="0" smtClean="0">
                <a:sym typeface="Symbol"/>
              </a:rPr>
              <a:t> mostra a variação do erro com a unidade (neurônio)</a:t>
            </a:r>
            <a:endParaRPr lang="pt-BR" sz="2400" dirty="0" smtClean="0"/>
          </a:p>
          <a:p>
            <a:pPr lvl="1">
              <a:buFontTx/>
              <a:buNone/>
            </a:pPr>
            <a:endParaRPr lang="en-US" sz="2400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87FE-F0C8-4C1E-80F1-47B7EFF6DE7C}" type="slidenum">
              <a:rPr lang="en-US"/>
              <a:pPr/>
              <a:t>3</a:t>
            </a:fld>
            <a:endParaRPr lang="en-US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473200" y="2714625"/>
          <a:ext cx="5126038" cy="1143000"/>
        </p:xfrm>
        <a:graphic>
          <a:graphicData uri="http://schemas.openxmlformats.org/presentationml/2006/ole">
            <p:oleObj spid="_x0000_s3074" name="Equação" r:id="rId3" imgW="1993680" imgH="44424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428728" y="4286256"/>
          <a:ext cx="1758950" cy="906462"/>
        </p:xfrm>
        <a:graphic>
          <a:graphicData uri="http://schemas.openxmlformats.org/presentationml/2006/ole">
            <p:oleObj spid="_x0000_s3075" name="Equation" r:id="rId4" imgW="838080" imgH="431640" progId="Equation.3">
              <p:embed/>
            </p:oleObj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/>
          <a:lstStyle/>
          <a:p>
            <a:pPr algn="l"/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Minimização do erro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857232"/>
            <a:ext cx="8229600" cy="5565793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A minimização do erro só pode ser feita atuando sobre os pesos das conexões da rede</a:t>
            </a:r>
          </a:p>
          <a:p>
            <a:pPr lvl="2"/>
            <a:r>
              <a:rPr lang="pt-BR" dirty="0" smtClean="0"/>
              <a:t>Depois de cada computação de saída de ordem m o erro de treinamento deve ser minimizando modificando esse pesos para a computação de ordem m+1</a:t>
            </a:r>
          </a:p>
          <a:p>
            <a:pPr lvl="2">
              <a:buNone/>
            </a:pPr>
            <a:r>
              <a:rPr lang="en-US" sz="2400" i="1" dirty="0" smtClean="0"/>
              <a:t>w(m +1) = w(m) + </a:t>
            </a:r>
            <a:r>
              <a:rPr lang="en-US" sz="2400" i="1" dirty="0" smtClean="0">
                <a:sym typeface="Symbol" pitchFamily="18" charset="2"/>
              </a:rPr>
              <a:t>w(m)</a:t>
            </a:r>
            <a:endParaRPr lang="pt-BR" dirty="0" smtClean="0"/>
          </a:p>
          <a:p>
            <a:pPr lvl="1"/>
            <a:r>
              <a:rPr lang="pt-BR" dirty="0" smtClean="0"/>
              <a:t>Incremento de peso para redução do erro de treinamento, que deve ser minimizado</a:t>
            </a:r>
          </a:p>
          <a:p>
            <a:pPr lvl="2"/>
            <a:r>
              <a:rPr lang="pt-BR" dirty="0" smtClean="0">
                <a:sym typeface="Symbol"/>
              </a:rPr>
              <a:t>  é </a:t>
            </a:r>
            <a:r>
              <a:rPr lang="pt-BR" dirty="0" smtClean="0"/>
              <a:t>o coeficiente de aprendizagem</a:t>
            </a:r>
            <a:endParaRPr lang="pt-BR" dirty="0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55F4-413B-4274-845C-A2883C1AB0ED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857356" y="4357236"/>
          <a:ext cx="4603747" cy="914857"/>
        </p:xfrm>
        <a:graphic>
          <a:graphicData uri="http://schemas.openxmlformats.org/presentationml/2006/ole">
            <p:oleObj spid="_x0000_s18434" name="Equation" r:id="rId3" imgW="2171520" imgH="43164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928794" y="5286388"/>
          <a:ext cx="2333625" cy="1071562"/>
        </p:xfrm>
        <a:graphic>
          <a:graphicData uri="http://schemas.openxmlformats.org/presentationml/2006/ole">
            <p:oleObj spid="_x0000_s18435" name="Equação" r:id="rId4" imgW="939600" imgH="431640" progId="Equation.3">
              <p:embed/>
            </p:oleObj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/>
          <a:lstStyle/>
          <a:p>
            <a:pPr algn="l"/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Atualização dos pesos das conexões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428596" y="928670"/>
            <a:ext cx="8458200" cy="5181616"/>
          </a:xfrm>
        </p:spPr>
        <p:txBody>
          <a:bodyPr/>
          <a:lstStyle/>
          <a:p>
            <a:pPr lvl="1"/>
            <a:r>
              <a:rPr lang="pt-BR" dirty="0" smtClean="0"/>
              <a:t>Erro é função da saída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k</a:t>
            </a:r>
            <a:r>
              <a:rPr lang="pt-BR" baseline="-25000" dirty="0" smtClean="0"/>
              <a:t> </a:t>
            </a:r>
            <a:r>
              <a:rPr lang="pt-BR" dirty="0" smtClean="0"/>
              <a:t>e </a:t>
            </a:r>
            <a:r>
              <a:rPr lang="pt-BR" dirty="0" err="1" smtClean="0"/>
              <a:t>z</a:t>
            </a:r>
            <a:r>
              <a:rPr lang="pt-BR" baseline="-25000" dirty="0" err="1" smtClean="0"/>
              <a:t>k</a:t>
            </a:r>
            <a:r>
              <a:rPr lang="pt-BR" baseline="-25000" dirty="0" smtClean="0"/>
              <a:t>  </a:t>
            </a:r>
            <a:r>
              <a:rPr lang="pt-BR" dirty="0" smtClean="0"/>
              <a:t>é função de </a:t>
            </a:r>
            <a:r>
              <a:rPr lang="pt-BR" b="1" i="1" dirty="0" smtClean="0"/>
              <a:t>net</a:t>
            </a:r>
            <a:r>
              <a:rPr lang="pt-BR" dirty="0" smtClean="0"/>
              <a:t> </a:t>
            </a:r>
            <a:endParaRPr lang="en-US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como </a:t>
            </a:r>
            <a:r>
              <a:rPr lang="pt-BR" dirty="0" err="1" smtClean="0"/>
              <a:t>net</a:t>
            </a:r>
            <a:r>
              <a:rPr lang="pt-BR" baseline="-25000" dirty="0" err="1" smtClean="0"/>
              <a:t>k</a:t>
            </a:r>
            <a:r>
              <a:rPr lang="pt-BR" baseline="-25000" dirty="0" smtClean="0"/>
              <a:t> </a:t>
            </a:r>
            <a:r>
              <a:rPr lang="pt-BR" dirty="0" smtClean="0"/>
              <a:t>= </a:t>
            </a:r>
            <a:r>
              <a:rPr lang="pt-BR" dirty="0" err="1" smtClean="0"/>
              <a:t>w</a:t>
            </a:r>
            <a:r>
              <a:rPr lang="pt-BR" baseline="-25000" dirty="0" err="1" smtClean="0"/>
              <a:t>k</a:t>
            </a:r>
            <a:r>
              <a:rPr lang="pt-BR" baseline="30000" dirty="0" err="1" smtClean="0"/>
              <a:t>t</a:t>
            </a:r>
            <a:r>
              <a:rPr lang="pt-BR" dirty="0" smtClean="0"/>
              <a:t>.y t</a:t>
            </a:r>
          </a:p>
          <a:p>
            <a:pPr lvl="1">
              <a:buNone/>
            </a:pPr>
            <a:r>
              <a:rPr lang="pt-BR" dirty="0" smtClean="0"/>
              <a:t>	</a:t>
            </a:r>
            <a:br>
              <a:rPr lang="pt-BR" dirty="0" smtClean="0"/>
            </a:b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A regra de aprendizagem ou atualização de pesos  entre a camada de saída e a camada oculta é</a:t>
            </a:r>
          </a:p>
          <a:p>
            <a:pPr lvl="1" algn="ctr">
              <a:buFontTx/>
              <a:buNone/>
            </a:pPr>
            <a:r>
              <a:rPr lang="pt-BR" i="1" dirty="0" smtClean="0">
                <a:sym typeface="Symbol" pitchFamily="18" charset="2"/>
              </a:rPr>
              <a:t></a:t>
            </a:r>
            <a:r>
              <a:rPr lang="pt-BR" i="1" dirty="0" err="1" smtClean="0">
                <a:sym typeface="Symbol" pitchFamily="18" charset="2"/>
              </a:rPr>
              <a:t>w</a:t>
            </a:r>
            <a:r>
              <a:rPr lang="pt-BR" i="1" baseline="-25000" dirty="0" err="1" smtClean="0">
                <a:sym typeface="Symbol" pitchFamily="18" charset="2"/>
              </a:rPr>
              <a:t>kj</a:t>
            </a:r>
            <a:r>
              <a:rPr lang="pt-BR" i="1" baseline="-25000" dirty="0" smtClean="0">
                <a:sym typeface="Symbol" pitchFamily="18" charset="2"/>
              </a:rPr>
              <a:t> </a:t>
            </a:r>
            <a:r>
              <a:rPr lang="pt-BR" i="1" dirty="0" smtClean="0">
                <a:sym typeface="Symbol" pitchFamily="18" charset="2"/>
              </a:rPr>
              <a:t>= </a:t>
            </a:r>
            <a:r>
              <a:rPr lang="pt-BR" i="1" dirty="0" err="1" smtClean="0">
                <a:sym typeface="Symbol" pitchFamily="18" charset="2"/>
              </a:rPr>
              <a:t></a:t>
            </a:r>
            <a:r>
              <a:rPr lang="pt-BR" i="1" baseline="-25000" dirty="0" err="1" smtClean="0">
                <a:sym typeface="Symbol" pitchFamily="18" charset="2"/>
              </a:rPr>
              <a:t>k</a:t>
            </a:r>
            <a:r>
              <a:rPr lang="pt-BR" i="1" dirty="0" err="1" smtClean="0">
                <a:sym typeface="Symbol" pitchFamily="18" charset="2"/>
              </a:rPr>
              <a:t>y</a:t>
            </a:r>
            <a:r>
              <a:rPr lang="pt-BR" i="1" baseline="-25000" dirty="0" err="1" smtClean="0">
                <a:sym typeface="Symbol" pitchFamily="18" charset="2"/>
              </a:rPr>
              <a:t>j</a:t>
            </a:r>
            <a:r>
              <a:rPr lang="pt-BR" i="1" baseline="-25000" dirty="0" smtClean="0">
                <a:sym typeface="Symbol" pitchFamily="18" charset="2"/>
              </a:rPr>
              <a:t> </a:t>
            </a:r>
            <a:r>
              <a:rPr lang="pt-BR" i="1" dirty="0" smtClean="0">
                <a:sym typeface="Symbol" pitchFamily="18" charset="2"/>
              </a:rPr>
              <a:t>= (</a:t>
            </a:r>
            <a:r>
              <a:rPr lang="pt-BR" i="1" dirty="0" err="1" smtClean="0">
                <a:sym typeface="Symbol" pitchFamily="18" charset="2"/>
              </a:rPr>
              <a:t>t</a:t>
            </a:r>
            <a:r>
              <a:rPr lang="pt-BR" i="1" baseline="-25000" dirty="0" err="1" smtClean="0">
                <a:sym typeface="Symbol" pitchFamily="18" charset="2"/>
              </a:rPr>
              <a:t>k</a:t>
            </a:r>
            <a:r>
              <a:rPr lang="pt-BR" i="1" dirty="0" smtClean="0">
                <a:sym typeface="Symbol" pitchFamily="18" charset="2"/>
              </a:rPr>
              <a:t> – </a:t>
            </a:r>
            <a:r>
              <a:rPr lang="pt-BR" i="1" dirty="0" err="1" smtClean="0">
                <a:sym typeface="Symbol" pitchFamily="18" charset="2"/>
              </a:rPr>
              <a:t>z</a:t>
            </a:r>
            <a:r>
              <a:rPr lang="pt-BR" i="1" baseline="-25000" dirty="0" err="1" smtClean="0">
                <a:sym typeface="Symbol" pitchFamily="18" charset="2"/>
              </a:rPr>
              <a:t>k</a:t>
            </a:r>
            <a:r>
              <a:rPr lang="pt-BR" i="1" dirty="0" smtClean="0">
                <a:sym typeface="Symbol" pitchFamily="18" charset="2"/>
              </a:rPr>
              <a:t>) f’ (</a:t>
            </a:r>
            <a:r>
              <a:rPr lang="pt-BR" i="1" dirty="0" err="1" smtClean="0">
                <a:sym typeface="Symbol" pitchFamily="18" charset="2"/>
              </a:rPr>
              <a:t>net</a:t>
            </a:r>
            <a:r>
              <a:rPr lang="pt-BR" i="1" baseline="-25000" dirty="0" err="1" smtClean="0">
                <a:sym typeface="Symbol" pitchFamily="18" charset="2"/>
              </a:rPr>
              <a:t>k</a:t>
            </a:r>
            <a:r>
              <a:rPr lang="pt-BR" i="1" dirty="0" smtClean="0">
                <a:sym typeface="Symbol" pitchFamily="18" charset="2"/>
              </a:rPr>
              <a:t>)</a:t>
            </a:r>
            <a:r>
              <a:rPr lang="pt-BR" i="1" dirty="0" err="1" smtClean="0">
                <a:sym typeface="Symbol" pitchFamily="18" charset="2"/>
              </a:rPr>
              <a:t>y</a:t>
            </a:r>
            <a:r>
              <a:rPr lang="pt-BR" i="1" baseline="-25000" dirty="0" err="1" smtClean="0">
                <a:sym typeface="Symbol" pitchFamily="18" charset="2"/>
              </a:rPr>
              <a:t>j</a:t>
            </a:r>
            <a:endParaRPr lang="pt-BR" i="1" dirty="0" smtClean="0">
              <a:sym typeface="Symbol" pitchFamily="18" charset="2"/>
            </a:endParaRPr>
          </a:p>
          <a:p>
            <a:pPr lvl="1" algn="ctr">
              <a:buFontTx/>
              <a:buNone/>
            </a:pPr>
            <a:endParaRPr lang="pt-BR" i="1" dirty="0">
              <a:sym typeface="Symbol" pitchFamily="18" charset="2"/>
            </a:endParaRPr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9870-504C-434B-8BB1-983B54D4083C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3786182" y="3071810"/>
          <a:ext cx="1327898" cy="831303"/>
        </p:xfrm>
        <a:graphic>
          <a:graphicData uri="http://schemas.openxmlformats.org/presentationml/2006/ole">
            <p:oleObj spid="_x0000_s4098" name="Equation" r:id="rId3" imgW="711000" imgH="444240" progId="Equation.3">
              <p:embed/>
            </p:oleObj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/>
          <a:lstStyle/>
          <a:p>
            <a:pPr algn="l"/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Conexões com a camada de saída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785786" y="3929066"/>
          <a:ext cx="6916737" cy="928688"/>
        </p:xfrm>
        <a:graphic>
          <a:graphicData uri="http://schemas.openxmlformats.org/presentationml/2006/ole">
            <p:oleObj spid="_x0000_s4101" name="Equação" r:id="rId4" imgW="3314520" imgH="44424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285852" y="1357298"/>
          <a:ext cx="6126158" cy="1688142"/>
        </p:xfrm>
        <a:graphic>
          <a:graphicData uri="http://schemas.openxmlformats.org/presentationml/2006/ole">
            <p:oleObj spid="_x0000_s4104" name="Equação" r:id="rId5" imgW="6769080" imgH="1865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728663"/>
            <a:ext cx="8458200" cy="5595937"/>
          </a:xfrm>
        </p:spPr>
        <p:txBody>
          <a:bodyPr/>
          <a:lstStyle/>
          <a:p>
            <a:pPr lvl="1">
              <a:buNone/>
            </a:pPr>
            <a:r>
              <a:rPr lang="pt-BR" dirty="0" smtClean="0"/>
              <a:t>A regra de aprendizagem ou atualização de pesos  entre a camada oculta  e a camada de entrada é semelhante</a:t>
            </a:r>
          </a:p>
          <a:p>
            <a:pPr lvl="1">
              <a:buNone/>
            </a:pPr>
            <a:endParaRPr lang="pt-BR" dirty="0" smtClean="0">
              <a:sym typeface="Symbol"/>
            </a:endParaRPr>
          </a:p>
          <a:p>
            <a:pPr lvl="1">
              <a:buNone/>
            </a:pPr>
            <a:endParaRPr lang="pt-BR" dirty="0" smtClean="0">
              <a:sym typeface="Symbol"/>
            </a:endParaRPr>
          </a:p>
          <a:p>
            <a:pPr lvl="1">
              <a:buNone/>
            </a:pPr>
            <a:endParaRPr lang="pt-BR" dirty="0" smtClean="0">
              <a:sym typeface="Symbol"/>
            </a:endParaRPr>
          </a:p>
          <a:p>
            <a:pPr lvl="1">
              <a:buNone/>
            </a:pPr>
            <a:endParaRPr lang="pt-BR" dirty="0" smtClean="0">
              <a:sym typeface="Symbol"/>
            </a:endParaRPr>
          </a:p>
          <a:p>
            <a:pPr lvl="1">
              <a:buNone/>
            </a:pPr>
            <a:r>
              <a:rPr lang="pt-BR" dirty="0" smtClean="0">
                <a:sym typeface="Symbol"/>
              </a:rPr>
              <a:t></a:t>
            </a:r>
            <a:r>
              <a:rPr lang="pt-BR" baseline="-25000" dirty="0" smtClean="0">
                <a:latin typeface=""/>
                <a:sym typeface="Symbol"/>
              </a:rPr>
              <a:t>k</a:t>
            </a:r>
            <a:r>
              <a:rPr lang="pt-BR" dirty="0" smtClean="0">
                <a:sym typeface="Symbol"/>
              </a:rPr>
              <a:t> mostra a variação do erro com o peso da conexão</a:t>
            </a:r>
          </a:p>
          <a:p>
            <a:pPr lvl="1">
              <a:buNone/>
            </a:pPr>
            <a:endParaRPr lang="pt-BR" dirty="0" smtClean="0"/>
          </a:p>
          <a:p>
            <a:pPr lvl="1">
              <a:buFontTx/>
              <a:buNone/>
            </a:pPr>
            <a:endParaRPr lang="pt-BR" dirty="0" smtClean="0"/>
          </a:p>
          <a:p>
            <a:pPr lvl="1">
              <a:buFontTx/>
              <a:buNone/>
            </a:pPr>
            <a:endParaRPr lang="pt-BR" dirty="0" smtClean="0"/>
          </a:p>
          <a:p>
            <a:pPr lvl="1">
              <a:buFontTx/>
              <a:buNone/>
            </a:pPr>
            <a:endParaRPr lang="pt-BR" dirty="0" smtClean="0"/>
          </a:p>
          <a:p>
            <a:pPr lvl="1">
              <a:buFontTx/>
              <a:buNone/>
            </a:pPr>
            <a:endParaRPr lang="pt-BR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9870-504C-434B-8BB1-983B54D4083C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593850" y="1643063"/>
          <a:ext cx="3768725" cy="1162050"/>
        </p:xfrm>
        <a:graphic>
          <a:graphicData uri="http://schemas.openxmlformats.org/presentationml/2006/ole">
            <p:oleObj spid="_x0000_s8195" name="Equação" r:id="rId4" imgW="1523880" imgH="469800" progId="Equation.3">
              <p:embed/>
            </p:oleObj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/>
          <a:lstStyle/>
          <a:p>
            <a:r>
              <a:rPr lang="pt-BR" dirty="0" smtClean="0"/>
              <a:t>Conexões com a </a:t>
            </a:r>
            <a:r>
              <a:rPr lang="pt-BR" dirty="0" smtClean="0"/>
              <a:t>camada oculta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2500298" y="3857628"/>
          <a:ext cx="2707818" cy="860428"/>
        </p:xfrm>
        <a:graphic>
          <a:graphicData uri="http://schemas.openxmlformats.org/presentationml/2006/ole">
            <p:oleObj spid="_x0000_s8198" name="Equação" r:id="rId5" imgW="1358640" imgH="431640" progId="Equation.3">
              <p:embed/>
            </p:oleObj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2285984" y="5041852"/>
          <a:ext cx="4071966" cy="819212"/>
        </p:xfrm>
        <a:graphic>
          <a:graphicData uri="http://schemas.openxmlformats.org/presentationml/2006/ole">
            <p:oleObj spid="_x0000_s8199" name="Equação" r:id="rId6" imgW="214596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da atualização de pesos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os pesos entre a camada de saída e a camada oculta o incremento é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i="1" dirty="0" smtClean="0">
                <a:sym typeface="Symbol" pitchFamily="18" charset="2"/>
              </a:rPr>
              <a:t></a:t>
            </a:r>
            <a:r>
              <a:rPr lang="en-US" i="1" dirty="0" err="1" smtClean="0">
                <a:sym typeface="Symbol" pitchFamily="18" charset="2"/>
              </a:rPr>
              <a:t>w</a:t>
            </a:r>
            <a:r>
              <a:rPr lang="en-US" i="1" baseline="-25000" dirty="0" err="1" smtClean="0">
                <a:sym typeface="Symbol" pitchFamily="18" charset="2"/>
              </a:rPr>
              <a:t>kj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= </a:t>
            </a:r>
            <a:r>
              <a:rPr lang="en-US" i="1" baseline="-25000" dirty="0" err="1" smtClean="0">
                <a:sym typeface="Symbol" pitchFamily="18" charset="2"/>
              </a:rPr>
              <a:t>k</a:t>
            </a:r>
            <a:r>
              <a:rPr lang="en-US" i="1" dirty="0" err="1" smtClean="0">
                <a:sym typeface="Symbol" pitchFamily="18" charset="2"/>
              </a:rPr>
              <a:t>y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r>
              <a:rPr lang="en-US" i="1" baseline="-25000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= (</a:t>
            </a:r>
            <a:r>
              <a:rPr lang="en-US" i="1" dirty="0" err="1" smtClean="0">
                <a:sym typeface="Symbol" pitchFamily="18" charset="2"/>
              </a:rPr>
              <a:t>t</a:t>
            </a:r>
            <a:r>
              <a:rPr lang="en-US" i="1" baseline="-25000" dirty="0" err="1" smtClean="0">
                <a:sym typeface="Symbol" pitchFamily="18" charset="2"/>
              </a:rPr>
              <a:t>k</a:t>
            </a:r>
            <a:r>
              <a:rPr lang="en-US" i="1" dirty="0" smtClean="0">
                <a:sym typeface="Symbol" pitchFamily="18" charset="2"/>
              </a:rPr>
              <a:t> – </a:t>
            </a:r>
            <a:r>
              <a:rPr lang="en-US" i="1" dirty="0" err="1" smtClean="0">
                <a:sym typeface="Symbol" pitchFamily="18" charset="2"/>
              </a:rPr>
              <a:t>z</a:t>
            </a:r>
            <a:r>
              <a:rPr lang="en-US" i="1" baseline="-25000" dirty="0" err="1" smtClean="0">
                <a:sym typeface="Symbol" pitchFamily="18" charset="2"/>
              </a:rPr>
              <a:t>k</a:t>
            </a:r>
            <a:r>
              <a:rPr lang="en-US" i="1" dirty="0" smtClean="0">
                <a:sym typeface="Symbol" pitchFamily="18" charset="2"/>
              </a:rPr>
              <a:t>) f’ (</a:t>
            </a:r>
            <a:r>
              <a:rPr lang="en-US" i="1" dirty="0" err="1" smtClean="0">
                <a:sym typeface="Symbol" pitchFamily="18" charset="2"/>
              </a:rPr>
              <a:t>net</a:t>
            </a:r>
            <a:r>
              <a:rPr lang="en-US" i="1" baseline="-25000" dirty="0" err="1" smtClean="0">
                <a:sym typeface="Symbol" pitchFamily="18" charset="2"/>
              </a:rPr>
              <a:t>k</a:t>
            </a:r>
            <a:r>
              <a:rPr lang="en-US" i="1" dirty="0" smtClean="0">
                <a:sym typeface="Symbol" pitchFamily="18" charset="2"/>
              </a:rPr>
              <a:t>)</a:t>
            </a:r>
            <a:r>
              <a:rPr lang="en-US" i="1" dirty="0" err="1" smtClean="0">
                <a:sym typeface="Symbol" pitchFamily="18" charset="2"/>
              </a:rPr>
              <a:t>y</a:t>
            </a:r>
            <a:r>
              <a:rPr lang="en-US" i="1" baseline="-25000" dirty="0" err="1" smtClean="0">
                <a:sym typeface="Symbol" pitchFamily="18" charset="2"/>
              </a:rPr>
              <a:t>j</a:t>
            </a:r>
            <a:endParaRPr lang="en-US" i="1" baseline="-25000" dirty="0" smtClean="0">
              <a:sym typeface="Symbol" pitchFamily="18" charset="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i="1" baseline="-25000" dirty="0">
              <a:sym typeface="Symbol" pitchFamily="18" charset="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i="1" baseline="-25000" dirty="0" smtClean="0">
              <a:sym typeface="Symbol" pitchFamily="18" charset="2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 smtClean="0"/>
              <a:t>Para os pesos entre a camada oculta e a camada de entrada o incremento é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i="1" dirty="0" smtClean="0">
              <a:sym typeface="Symbol" pitchFamily="18" charset="2"/>
            </a:endParaRP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1285852" y="3929066"/>
          <a:ext cx="4987011" cy="1003304"/>
        </p:xfrm>
        <a:graphic>
          <a:graphicData uri="http://schemas.openxmlformats.org/presentationml/2006/ole">
            <p:oleObj spid="_x0000_s6149" name="Equação" r:id="rId3" imgW="2145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Derivadas das funções de transferência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a função logística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a função tangente hiperbólica</a:t>
            </a:r>
          </a:p>
          <a:p>
            <a:pPr lvl="1">
              <a:buNone/>
            </a:pPr>
            <a:r>
              <a:rPr lang="pt-BR" sz="2000" dirty="0" smtClean="0"/>
              <a:t>f(y) = </a:t>
            </a:r>
            <a:r>
              <a:rPr lang="pt-BR" sz="2000" dirty="0" err="1" smtClean="0"/>
              <a:t>tanh</a:t>
            </a:r>
            <a:r>
              <a:rPr lang="pt-BR" sz="2000" dirty="0" smtClean="0"/>
              <a:t>(y)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8FFF-FB4D-4DF2-9A8A-A35D9DB55540}" type="slidenum">
              <a:rPr lang="pt-BR" smtClean="0"/>
              <a:pPr/>
              <a:t>8</a:t>
            </a:fld>
            <a:endParaRPr lang="pt-BR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142976" y="2115445"/>
          <a:ext cx="3458954" cy="670613"/>
        </p:xfrm>
        <a:graphic>
          <a:graphicData uri="http://schemas.openxmlformats.org/presentationml/2006/ole">
            <p:oleObj spid="_x0000_s23554" name="Equação" r:id="rId3" imgW="2489040" imgH="482400" progId="Equation.3">
              <p:embed/>
            </p:oleObj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1285852" y="1357298"/>
          <a:ext cx="1428760" cy="671084"/>
        </p:xfrm>
        <a:graphic>
          <a:graphicData uri="http://schemas.openxmlformats.org/presentationml/2006/ole">
            <p:oleObj spid="_x0000_s23555" name="Equação" r:id="rId4" imgW="838080" imgH="3934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071538" y="3071810"/>
          <a:ext cx="4681533" cy="743756"/>
        </p:xfrm>
        <a:graphic>
          <a:graphicData uri="http://schemas.openxmlformats.org/presentationml/2006/ole">
            <p:oleObj spid="_x0000_s23556" name="Equação" r:id="rId5" imgW="5396040" imgH="85716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928662" y="4929198"/>
          <a:ext cx="5453058" cy="853460"/>
        </p:xfrm>
        <a:graphic>
          <a:graphicData uri="http://schemas.openxmlformats.org/presentationml/2006/ole">
            <p:oleObj spid="_x0000_s23557" name="Equação" r:id="rId6" imgW="6095880" imgH="9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957EBB-DA51-4CDB-9C97-17C7409F8490}" type="slidenum">
              <a:rPr lang="en-US"/>
              <a:pPr/>
              <a:t>9</a:t>
            </a:fld>
            <a:endParaRPr lang="en-US"/>
          </a:p>
        </p:txBody>
      </p:sp>
      <p:sp>
        <p:nvSpPr>
          <p:cNvPr id="53252" name="Oval 3"/>
          <p:cNvSpPr>
            <a:spLocks noChangeArrowheads="1"/>
          </p:cNvSpPr>
          <p:nvPr/>
        </p:nvSpPr>
        <p:spPr bwMode="auto">
          <a:xfrm>
            <a:off x="2157402" y="476725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/>
              <a:t>1</a:t>
            </a:r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 flipV="1">
            <a:off x="2538402" y="3624250"/>
            <a:ext cx="2133600" cy="1143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 flipV="1">
            <a:off x="2386002" y="377665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4214802" y="476725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/>
              <a:t>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4595802" y="3700450"/>
            <a:ext cx="228600" cy="1066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 flipV="1">
            <a:off x="3529002" y="377665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58" name="Oval 11"/>
          <p:cNvSpPr>
            <a:spLocks noChangeArrowheads="1"/>
          </p:cNvSpPr>
          <p:nvPr/>
        </p:nvSpPr>
        <p:spPr bwMode="auto">
          <a:xfrm>
            <a:off x="4595802" y="324325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259" name="Oval 15"/>
          <p:cNvSpPr>
            <a:spLocks noChangeArrowheads="1"/>
          </p:cNvSpPr>
          <p:nvPr/>
        </p:nvSpPr>
        <p:spPr bwMode="auto">
          <a:xfrm>
            <a:off x="4595802" y="3243250"/>
            <a:ext cx="4572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/>
              <a:t>2</a:t>
            </a:r>
          </a:p>
        </p:txBody>
      </p:sp>
      <p:sp>
        <p:nvSpPr>
          <p:cNvPr id="53260" name="Line 18"/>
          <p:cNvSpPr>
            <a:spLocks noChangeShapeType="1"/>
          </p:cNvSpPr>
          <p:nvPr/>
        </p:nvSpPr>
        <p:spPr bwMode="auto">
          <a:xfrm flipH="1" flipV="1">
            <a:off x="3529002" y="2024050"/>
            <a:ext cx="1066800" cy="1295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61" name="Oval 19"/>
          <p:cNvSpPr>
            <a:spLocks noChangeArrowheads="1"/>
          </p:cNvSpPr>
          <p:nvPr/>
        </p:nvSpPr>
        <p:spPr bwMode="auto">
          <a:xfrm>
            <a:off x="3071802" y="3395650"/>
            <a:ext cx="457200" cy="381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262" name="Line 21"/>
          <p:cNvSpPr>
            <a:spLocks noChangeShapeType="1"/>
          </p:cNvSpPr>
          <p:nvPr/>
        </p:nvSpPr>
        <p:spPr bwMode="auto">
          <a:xfrm flipH="1" flipV="1">
            <a:off x="3300402" y="210025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63" name="Oval 23"/>
          <p:cNvSpPr>
            <a:spLocks noChangeArrowheads="1"/>
          </p:cNvSpPr>
          <p:nvPr/>
        </p:nvSpPr>
        <p:spPr bwMode="auto">
          <a:xfrm>
            <a:off x="3071802" y="3395650"/>
            <a:ext cx="4572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/>
              <a:t>1</a:t>
            </a:r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1452552" y="2590788"/>
            <a:ext cx="457200" cy="381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pt-BR" dirty="0"/>
              <a:t>0</a:t>
            </a:r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V="1">
            <a:off x="1881177" y="2019288"/>
            <a:ext cx="1285875" cy="71437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  <p:sp>
        <p:nvSpPr>
          <p:cNvPr id="53266" name="Oval 35"/>
          <p:cNvSpPr>
            <a:spLocks noChangeArrowheads="1"/>
          </p:cNvSpPr>
          <p:nvPr/>
        </p:nvSpPr>
        <p:spPr bwMode="auto">
          <a:xfrm>
            <a:off x="3071802" y="1643050"/>
            <a:ext cx="457200" cy="3810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/>
              <a:t>1</a:t>
            </a:r>
          </a:p>
        </p:txBody>
      </p:sp>
      <p:sp>
        <p:nvSpPr>
          <p:cNvPr id="53267" name="Text Box 36"/>
          <p:cNvSpPr txBox="1">
            <a:spLocks noChangeArrowheads="1"/>
          </p:cNvSpPr>
          <p:nvPr/>
        </p:nvSpPr>
        <p:spPr bwMode="auto">
          <a:xfrm>
            <a:off x="5418127" y="4648188"/>
            <a:ext cx="3201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Camada de entrada  1</a:t>
            </a:r>
            <a:endParaRPr lang="en-US"/>
          </a:p>
        </p:txBody>
      </p:sp>
      <p:sp>
        <p:nvSpPr>
          <p:cNvPr id="53268" name="Text Box 37"/>
          <p:cNvSpPr txBox="1">
            <a:spLocks noChangeArrowheads="1"/>
          </p:cNvSpPr>
          <p:nvPr/>
        </p:nvSpPr>
        <p:spPr bwMode="auto">
          <a:xfrm>
            <a:off x="5662602" y="3243250"/>
            <a:ext cx="255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Camada oculta  2</a:t>
            </a:r>
            <a:endParaRPr lang="en-US"/>
          </a:p>
        </p:txBody>
      </p:sp>
      <p:sp>
        <p:nvSpPr>
          <p:cNvPr id="53269" name="Text Box 38"/>
          <p:cNvSpPr txBox="1">
            <a:spLocks noChangeArrowheads="1"/>
          </p:cNvSpPr>
          <p:nvPr/>
        </p:nvSpPr>
        <p:spPr bwMode="auto">
          <a:xfrm>
            <a:off x="4672002" y="1566850"/>
            <a:ext cx="2773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/>
              <a:t>Camada de saída 3</a:t>
            </a:r>
            <a:endParaRPr lang="en-US"/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>
            <a:off x="1881177" y="2805100"/>
            <a:ext cx="2714625" cy="6429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1952615" y="2876538"/>
            <a:ext cx="1143000" cy="642937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  <p:sp>
        <p:nvSpPr>
          <p:cNvPr id="53272" name="CaixaDeTexto 28"/>
          <p:cNvSpPr txBox="1">
            <a:spLocks noChangeArrowheads="1"/>
          </p:cNvSpPr>
          <p:nvPr/>
        </p:nvSpPr>
        <p:spPr bwMode="auto">
          <a:xfrm>
            <a:off x="500063" y="2857500"/>
            <a:ext cx="785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bias</a:t>
            </a:r>
          </a:p>
        </p:txBody>
      </p:sp>
      <p:sp>
        <p:nvSpPr>
          <p:cNvPr id="53273" name="Line 5"/>
          <p:cNvSpPr>
            <a:spLocks noChangeShapeType="1"/>
          </p:cNvSpPr>
          <p:nvPr/>
        </p:nvSpPr>
        <p:spPr bwMode="auto">
          <a:xfrm flipV="1">
            <a:off x="2381240" y="5162538"/>
            <a:ext cx="0" cy="642937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74" name="Line 5"/>
          <p:cNvSpPr>
            <a:spLocks noChangeShapeType="1"/>
          </p:cNvSpPr>
          <p:nvPr/>
        </p:nvSpPr>
        <p:spPr bwMode="auto">
          <a:xfrm flipV="1">
            <a:off x="4452927" y="5162538"/>
            <a:ext cx="0" cy="642937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75" name="Line 5"/>
          <p:cNvSpPr>
            <a:spLocks noChangeShapeType="1"/>
          </p:cNvSpPr>
          <p:nvPr/>
        </p:nvSpPr>
        <p:spPr bwMode="auto">
          <a:xfrm flipV="1">
            <a:off x="3309927" y="1019163"/>
            <a:ext cx="0" cy="642937"/>
          </a:xfrm>
          <a:prstGeom prst="line">
            <a:avLst/>
          </a:prstGeom>
          <a:noFill/>
          <a:ln w="38100">
            <a:solidFill>
              <a:srgbClr val="00B05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276" name="CaixaDeTexto 32"/>
          <p:cNvSpPr txBox="1">
            <a:spLocks noChangeArrowheads="1"/>
          </p:cNvSpPr>
          <p:nvPr/>
        </p:nvSpPr>
        <p:spPr bwMode="auto">
          <a:xfrm>
            <a:off x="1666865" y="3233725"/>
            <a:ext cx="1500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2</a:t>
            </a:r>
            <a:r>
              <a:rPr lang="pt-BR" sz="1600"/>
              <a:t>(0,1)</a:t>
            </a:r>
          </a:p>
        </p:txBody>
      </p:sp>
      <p:sp>
        <p:nvSpPr>
          <p:cNvPr id="53277" name="CaixaDeTexto 33"/>
          <p:cNvSpPr txBox="1">
            <a:spLocks noChangeArrowheads="1"/>
          </p:cNvSpPr>
          <p:nvPr/>
        </p:nvSpPr>
        <p:spPr bwMode="auto">
          <a:xfrm>
            <a:off x="1809740" y="2019288"/>
            <a:ext cx="1500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3</a:t>
            </a:r>
            <a:r>
              <a:rPr lang="pt-BR" sz="1600"/>
              <a:t>(0,1)</a:t>
            </a:r>
          </a:p>
        </p:txBody>
      </p:sp>
      <p:sp>
        <p:nvSpPr>
          <p:cNvPr id="53278" name="CaixaDeTexto 34"/>
          <p:cNvSpPr txBox="1">
            <a:spLocks noChangeArrowheads="1"/>
          </p:cNvSpPr>
          <p:nvPr/>
        </p:nvSpPr>
        <p:spPr bwMode="auto">
          <a:xfrm>
            <a:off x="2166927" y="2519350"/>
            <a:ext cx="1500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2</a:t>
            </a:r>
            <a:r>
              <a:rPr lang="pt-BR" sz="1600"/>
              <a:t>(0,2)</a:t>
            </a:r>
          </a:p>
        </p:txBody>
      </p:sp>
      <p:sp>
        <p:nvSpPr>
          <p:cNvPr id="53279" name="CaixaDeTexto 35"/>
          <p:cNvSpPr txBox="1">
            <a:spLocks noChangeArrowheads="1"/>
          </p:cNvSpPr>
          <p:nvPr/>
        </p:nvSpPr>
        <p:spPr bwMode="auto">
          <a:xfrm>
            <a:off x="4881552" y="4090975"/>
            <a:ext cx="1500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2</a:t>
            </a:r>
            <a:r>
              <a:rPr lang="pt-BR" sz="1600"/>
              <a:t>(2,2)</a:t>
            </a:r>
          </a:p>
        </p:txBody>
      </p:sp>
      <p:sp>
        <p:nvSpPr>
          <p:cNvPr id="53280" name="CaixaDeTexto 36"/>
          <p:cNvSpPr txBox="1">
            <a:spLocks noChangeArrowheads="1"/>
          </p:cNvSpPr>
          <p:nvPr/>
        </p:nvSpPr>
        <p:spPr bwMode="auto">
          <a:xfrm>
            <a:off x="3452802" y="4448163"/>
            <a:ext cx="1500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2</a:t>
            </a:r>
            <a:r>
              <a:rPr lang="pt-BR" sz="1600"/>
              <a:t>(2,1)</a:t>
            </a:r>
          </a:p>
        </p:txBody>
      </p:sp>
      <p:sp>
        <p:nvSpPr>
          <p:cNvPr id="53281" name="CaixaDeTexto 37"/>
          <p:cNvSpPr txBox="1">
            <a:spLocks noChangeArrowheads="1"/>
          </p:cNvSpPr>
          <p:nvPr/>
        </p:nvSpPr>
        <p:spPr bwMode="auto">
          <a:xfrm>
            <a:off x="1666865" y="4162413"/>
            <a:ext cx="1500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2</a:t>
            </a:r>
            <a:r>
              <a:rPr lang="pt-BR" sz="1600"/>
              <a:t>(1,1)</a:t>
            </a:r>
          </a:p>
        </p:txBody>
      </p:sp>
      <p:sp>
        <p:nvSpPr>
          <p:cNvPr id="53282" name="CaixaDeTexto 38"/>
          <p:cNvSpPr txBox="1">
            <a:spLocks noChangeArrowheads="1"/>
          </p:cNvSpPr>
          <p:nvPr/>
        </p:nvSpPr>
        <p:spPr bwMode="auto">
          <a:xfrm>
            <a:off x="2595552" y="4733913"/>
            <a:ext cx="15001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2</a:t>
            </a:r>
            <a:r>
              <a:rPr lang="pt-BR" sz="1600"/>
              <a:t>(1,2)</a:t>
            </a:r>
          </a:p>
        </p:txBody>
      </p:sp>
      <p:sp>
        <p:nvSpPr>
          <p:cNvPr id="53283" name="CaixaDeTexto 39"/>
          <p:cNvSpPr txBox="1">
            <a:spLocks noChangeArrowheads="1"/>
          </p:cNvSpPr>
          <p:nvPr/>
        </p:nvSpPr>
        <p:spPr bwMode="auto">
          <a:xfrm>
            <a:off x="4310052" y="2519350"/>
            <a:ext cx="1500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3</a:t>
            </a:r>
            <a:r>
              <a:rPr lang="pt-BR" sz="1600"/>
              <a:t>(2,1)</a:t>
            </a:r>
          </a:p>
        </p:txBody>
      </p:sp>
      <p:sp>
        <p:nvSpPr>
          <p:cNvPr id="53284" name="CaixaDeTexto 40"/>
          <p:cNvSpPr txBox="1">
            <a:spLocks noChangeArrowheads="1"/>
          </p:cNvSpPr>
          <p:nvPr/>
        </p:nvSpPr>
        <p:spPr bwMode="auto">
          <a:xfrm>
            <a:off x="3309927" y="2805100"/>
            <a:ext cx="1500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w</a:t>
            </a:r>
            <a:r>
              <a:rPr lang="pt-BR" sz="1600" baseline="-25000"/>
              <a:t>3</a:t>
            </a:r>
            <a:r>
              <a:rPr lang="pt-BR" sz="1600"/>
              <a:t>(1,1)</a:t>
            </a:r>
          </a:p>
        </p:txBody>
      </p:sp>
      <p:sp>
        <p:nvSpPr>
          <p:cNvPr id="53285" name="CaixaDeTexto 41"/>
          <p:cNvSpPr txBox="1">
            <a:spLocks noChangeArrowheads="1"/>
          </p:cNvSpPr>
          <p:nvPr/>
        </p:nvSpPr>
        <p:spPr bwMode="auto">
          <a:xfrm>
            <a:off x="2095490" y="587691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/>
              <a:t>0,0</a:t>
            </a:r>
          </a:p>
        </p:txBody>
      </p:sp>
      <p:sp>
        <p:nvSpPr>
          <p:cNvPr id="53286" name="CaixaDeTexto 42"/>
          <p:cNvSpPr txBox="1">
            <a:spLocks noChangeArrowheads="1"/>
          </p:cNvSpPr>
          <p:nvPr/>
        </p:nvSpPr>
        <p:spPr bwMode="auto">
          <a:xfrm>
            <a:off x="4095740" y="587691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/>
              <a:t>0,0</a:t>
            </a:r>
          </a:p>
        </p:txBody>
      </p:sp>
      <p:sp>
        <p:nvSpPr>
          <p:cNvPr id="4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/>
          <a:lstStyle/>
          <a:p>
            <a:pPr algn="l"/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Exemplo de </a:t>
            </a:r>
            <a:r>
              <a:rPr lang="pt-BR" sz="3600" dirty="0" err="1" smtClean="0">
                <a:solidFill>
                  <a:schemeClr val="tx2"/>
                </a:solidFill>
                <a:latin typeface="Calibri" pitchFamily="34" charset="0"/>
              </a:rPr>
              <a:t>backpropagation</a:t>
            </a:r>
            <a:r>
              <a:rPr lang="pt-BR" sz="3600" dirty="0" smtClean="0">
                <a:solidFill>
                  <a:schemeClr val="tx2"/>
                </a:solidFill>
                <a:latin typeface="Calibri" pitchFamily="34" charset="0"/>
              </a:rPr>
              <a:t> XOR</a:t>
            </a:r>
            <a:endParaRPr lang="pt-BR" sz="36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raz1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Personalizar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Ferraz12</Template>
  <TotalTime>622</TotalTime>
  <Words>697</Words>
  <Application>Microsoft Office PowerPoint</Application>
  <PresentationFormat>Apresentação na tela (4:3)</PresentationFormat>
  <Paragraphs>184</Paragraphs>
  <Slides>17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Ferraz12</vt:lpstr>
      <vt:lpstr>Equation</vt:lpstr>
      <vt:lpstr>Equação</vt:lpstr>
      <vt:lpstr>Microsoft Equation 3.0</vt:lpstr>
      <vt:lpstr>Rede Neural de Backpropagation</vt:lpstr>
      <vt:lpstr>Aprendizagem</vt:lpstr>
      <vt:lpstr>Minimização do erro</vt:lpstr>
      <vt:lpstr>Atualização dos pesos das conexões</vt:lpstr>
      <vt:lpstr>Conexões com a camada de saída</vt:lpstr>
      <vt:lpstr>Conexões com a camada oculta</vt:lpstr>
      <vt:lpstr>Resumo da atualização de pesos</vt:lpstr>
      <vt:lpstr>Derivadas das funções de transferência</vt:lpstr>
      <vt:lpstr>Exemplo de backpropagation XOR</vt:lpstr>
      <vt:lpstr>Exemplo – Inicialização </vt:lpstr>
      <vt:lpstr>Exemplo – Treinamento Forward</vt:lpstr>
      <vt:lpstr>Exemplo – Treinamento Forward (2)</vt:lpstr>
      <vt:lpstr>Exemplo – Treinamento Forward (3)</vt:lpstr>
      <vt:lpstr>Exemplo – Treinamento Backward (1)</vt:lpstr>
      <vt:lpstr>Exemplo – Treinamento Backward (2)</vt:lpstr>
      <vt:lpstr>Exemplo – Treinamento Backward (3)</vt:lpstr>
      <vt:lpstr>Exemplo – Atualização dos pesos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Inhuma Neves Ferraz</dc:creator>
  <cp:lastModifiedBy>ferraz</cp:lastModifiedBy>
  <cp:revision>55</cp:revision>
  <dcterms:created xsi:type="dcterms:W3CDTF">2010-03-21T12:12:05Z</dcterms:created>
  <dcterms:modified xsi:type="dcterms:W3CDTF">2010-03-22T21:30:08Z</dcterms:modified>
</cp:coreProperties>
</file>